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embeddedFontLst>
    <p:embeddedFont>
      <p:font typeface="Century Gothic" panose="020B0502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hjAWZO/33Q2ayIsIYlMETRnUiR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3" Type="http://schemas.openxmlformats.org/officeDocument/2006/relationships/slide" Target="slides/slide2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151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9353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409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1498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337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5251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1261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6431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4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4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3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4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4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5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5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35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3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3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5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5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3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3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6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6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3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6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6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7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7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37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3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7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37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37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3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8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8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38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3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8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38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9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9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3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0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40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4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40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4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7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9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0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0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1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2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2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1" name="Google Shape;91;p32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3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2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2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3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3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33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3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3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3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4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4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24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24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24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4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4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4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4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4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4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4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4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24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4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4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4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4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4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4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4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4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4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4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4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4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24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en-US" dirty="0"/>
              <a:t>Chapter 14</a:t>
            </a:r>
            <a:endParaRPr dirty="0"/>
          </a:p>
        </p:txBody>
      </p:sp>
      <p:sp>
        <p:nvSpPr>
          <p:cNvPr id="165" name="Google Shape;165;p1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Persuasive Speaking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Constructing a Persuasive Speech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1096189"/>
            <a:ext cx="9528047" cy="678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Building Upon Your Arguments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Put your strongest last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Use evidence that is credible to your audience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Use evidence that is new to your audience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Use evidence that is relevant and in the proper context </a:t>
            </a:r>
          </a:p>
          <a:p>
            <a:pPr lvl="1"/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Concluding Thoughts…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This is an opportunity to share your priorities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Select a topic that is aligns with your experience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Look for quality evidence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Craft a clear proposition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Enhance ethos, pathos, and logos</a:t>
            </a:r>
          </a:p>
          <a:p>
            <a:pPr lvl="1"/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1"/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Picture 2" descr="A group of toys&#10;&#10;Description automatically generated with low confidence">
            <a:extLst>
              <a:ext uri="{FF2B5EF4-FFF2-40B4-BE49-F238E27FC236}">
                <a16:creationId xmlns:a16="http://schemas.microsoft.com/office/drawing/2014/main" id="{7C17EC2A-9B20-282A-6683-549A8FCB8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768" y="3429001"/>
            <a:ext cx="4064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40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Why Persuade? 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1943974"/>
            <a:ext cx="952804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73D3F"/>
                </a:solidFill>
                <a:effectLst/>
                <a:latin typeface="Century Gothic" panose="020B0502020202020204" pitchFamily="34" charset="0"/>
              </a:rPr>
              <a:t>Why are people often uncomfortable about the word “persuasion?”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dirty="0">
              <a:solidFill>
                <a:srgbClr val="373D3F"/>
              </a:solidFill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rgbClr val="373D3F"/>
                </a:solidFill>
                <a:latin typeface="Century Gothic" panose="020B0502020202020204" pitchFamily="34" charset="0"/>
              </a:rPr>
              <a:t>Informative vs. Persuasive Speaking 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dirty="0">
              <a:solidFill>
                <a:srgbClr val="373D3F"/>
              </a:solidFill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rgbClr val="373D3F"/>
                </a:solidFill>
                <a:latin typeface="Century Gothic" panose="020B0502020202020204" pitchFamily="34" charset="0"/>
              </a:rPr>
              <a:t>Information + Change = Persuasion </a:t>
            </a: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Picture 2" descr="A picture containing person, indoor, suit&#10;&#10;Description automatically generated">
            <a:extLst>
              <a:ext uri="{FF2B5EF4-FFF2-40B4-BE49-F238E27FC236}">
                <a16:creationId xmlns:a16="http://schemas.microsoft.com/office/drawing/2014/main" id="{9D49D093-1D29-9C17-9F1E-436B54D1E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076" y="3331464"/>
            <a:ext cx="4639804" cy="30819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Persuasion Defined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1251481"/>
            <a:ext cx="952804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rgbClr val="373D3F"/>
                </a:solidFill>
                <a:latin typeface="Century Gothic" panose="020B0502020202020204" pitchFamily="34" charset="0"/>
              </a:rPr>
              <a:t>Persuasion can be defined two ways for two purposes 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73D3F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/>
              <a:t>The first is “the process of creating, reinforcing, or changing people’s beliefs or actions” (Lucas, 2015). 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/>
              <a:t>Think of persuasion as a continuum or line going both directions 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/>
              <a:t>Examples and considerations…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Picture 2" descr="A picture containing person, crowd&#10;&#10;Description automatically generated">
            <a:extLst>
              <a:ext uri="{FF2B5EF4-FFF2-40B4-BE49-F238E27FC236}">
                <a16:creationId xmlns:a16="http://schemas.microsoft.com/office/drawing/2014/main" id="{BB11E729-E3BC-98DB-4DED-7A3648367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3429000"/>
            <a:ext cx="541065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50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Persuasion Defined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1783994"/>
            <a:ext cx="952804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rgbClr val="373D3F"/>
                </a:solidFill>
                <a:latin typeface="Century Gothic" panose="020B0502020202020204" pitchFamily="34" charset="0"/>
              </a:rPr>
              <a:t>The second definition of persuasion pays attention to ethics…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73D3F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/>
              <a:t>“A symbolic process in which communicators try to convince other people to change their attitudes or behavior regarding an issue through the transmission of a message, in an atmosphere of free choice” (Perloff, 2003)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Persuasion is symbolic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Persuasion as an attempt 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The Audience has free choice 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The speaker tries to convince the audience to change 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The audience is the ultimate judge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91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Why is Persuasion Hard? 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2245662"/>
            <a:ext cx="952804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rgbClr val="373D3F"/>
                </a:solidFill>
                <a:latin typeface="Century Gothic" panose="020B0502020202020204" pitchFamily="34" charset="0"/>
              </a:rPr>
              <a:t>People don’t like change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73D3F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73D3F"/>
                </a:solidFill>
                <a:effectLst/>
                <a:latin typeface="Century Gothic" panose="020B0502020202020204" pitchFamily="34" charset="0"/>
              </a:rPr>
              <a:t>People </a:t>
            </a:r>
            <a:r>
              <a:rPr lang="en-US" dirty="0"/>
              <a:t>go out of our way to protect our beliefs, attitudes, and values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/>
              <a:t>The audience members are holding a mental dialogue with the speaker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/>
              <a:t> Reasons not to change can be stronger than even very logical reasons to change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5F3C06-742F-C1A2-03DC-FD43B187A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104" y="4669201"/>
            <a:ext cx="4432807" cy="19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15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Why is Persuasion Hard? 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2668340"/>
            <a:ext cx="9528047" cy="175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Solutions to the Difficulty of Persuasion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Have reasonable persuasive goals 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Deal with audience reservations 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Two-Tailed Arguments</a:t>
            </a:r>
          </a:p>
          <a:p>
            <a:pPr marL="742950" lvl="1" indent="-2857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The audience </a:t>
            </a:r>
            <a:r>
              <a:rPr lang="en-US" dirty="0"/>
              <a:t>must view the benefits of the change as worth the stress of the change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Picture 2" descr="A group of people sitting in chairs&#10;&#10;Description automatically generated with medium confidence">
            <a:extLst>
              <a:ext uri="{FF2B5EF4-FFF2-40B4-BE49-F238E27FC236}">
                <a16:creationId xmlns:a16="http://schemas.microsoft.com/office/drawing/2014/main" id="{82A5C45E-AFB1-3549-CA85-6472597CC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126" y="1359408"/>
            <a:ext cx="4250944" cy="23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400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Traditional Views of Persuasion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2479062"/>
            <a:ext cx="9528047" cy="3503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Ethos</a:t>
            </a:r>
          </a:p>
          <a:p>
            <a:pPr marL="114300" indent="0">
              <a:buNone/>
            </a:pPr>
            <a:endParaRPr lang="en-US" dirty="0"/>
          </a:p>
          <a:p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Pathos</a:t>
            </a:r>
          </a:p>
          <a:p>
            <a:pPr marL="114300" indent="0">
              <a:buNone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Logos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7B43A41-6418-F99D-1B6F-B978364914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6318" y="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0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Constructing a Persuasive Speech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1760919"/>
            <a:ext cx="9528047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This speech is the culmination of the skills you have learned already in this class</a:t>
            </a:r>
          </a:p>
          <a:p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Formulating a proposition </a:t>
            </a:r>
          </a:p>
          <a:p>
            <a:pPr lvl="1"/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Proposition of Fact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Propositions of Definition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Propositions of Value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Propositions of Policy </a:t>
            </a:r>
          </a:p>
          <a:p>
            <a:pPr lvl="1"/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1"/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Picture 2" descr="A person writing on a piece of paper&#10;&#10;Description automatically generated with medium confidence">
            <a:extLst>
              <a:ext uri="{FF2B5EF4-FFF2-40B4-BE49-F238E27FC236}">
                <a16:creationId xmlns:a16="http://schemas.microsoft.com/office/drawing/2014/main" id="{75F60429-0EA1-B9BB-ED8F-C1E38CB512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6256" y="2889955"/>
            <a:ext cx="5019039" cy="33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30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 dirty="0"/>
              <a:t>Constructing a Persuasive Speech</a:t>
            </a:r>
            <a:endParaRPr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AD0C30-72D2-468C-AD88-383D7E6F4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930" y="1978929"/>
            <a:ext cx="9528047" cy="4503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Monroe’s Motivated Sequence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Attention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Need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Satisfaction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Visualization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Action </a:t>
            </a:r>
          </a:p>
          <a:p>
            <a:pPr lvl="1"/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1"/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9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369</Words>
  <Application>Microsoft Macintosh PowerPoint</Application>
  <PresentationFormat>Widescreen</PresentationFormat>
  <Paragraphs>111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Noto Sans Symbols</vt:lpstr>
      <vt:lpstr>Arial</vt:lpstr>
      <vt:lpstr>Century Gothic</vt:lpstr>
      <vt:lpstr>Wisp</vt:lpstr>
      <vt:lpstr>Chapter 14</vt:lpstr>
      <vt:lpstr>Why Persuade? </vt:lpstr>
      <vt:lpstr>Persuasion Defined</vt:lpstr>
      <vt:lpstr>Persuasion Defined</vt:lpstr>
      <vt:lpstr>Why is Persuasion Hard? </vt:lpstr>
      <vt:lpstr>Why is Persuasion Hard? </vt:lpstr>
      <vt:lpstr>Traditional Views of Persuasion</vt:lpstr>
      <vt:lpstr>Constructing a Persuasive Speech</vt:lpstr>
      <vt:lpstr>Constructing a Persuasive Speech</vt:lpstr>
      <vt:lpstr>Constructing a Persuasive Speech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vicki moultry</dc:creator>
  <cp:lastModifiedBy>Douglas Marshall</cp:lastModifiedBy>
  <cp:revision>9</cp:revision>
  <dcterms:created xsi:type="dcterms:W3CDTF">2022-02-06T19:26:48Z</dcterms:created>
  <dcterms:modified xsi:type="dcterms:W3CDTF">2022-05-11T17:12:38Z</dcterms:modified>
</cp:coreProperties>
</file>