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embeddedFontLst>
    <p:embeddedFont>
      <p:font typeface="Century Gothic" panose="020B050202020202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2" roundtripDataSignature="AMtx7mhjAWZO/33Q2ayIsIYlMETRnUiR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 snapToGrid="0">
      <p:cViewPr varScale="1">
        <p:scale>
          <a:sx n="105" d="100"/>
          <a:sy n="105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3" Type="http://schemas.openxmlformats.org/officeDocument/2006/relationships/slide" Target="slides/slide2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91517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9353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9409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91498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6337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152515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12611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56431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5"/>
          <p:cNvSpPr txBox="1"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5"/>
          <p:cNvSpPr txBox="1"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25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5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5"/>
          <p:cNvSpPr/>
          <p:nvPr/>
        </p:nvSpPr>
        <p:spPr>
          <a:xfrm>
            <a:off x="0" y="4323810"/>
            <a:ext cx="1744652" cy="778589"/>
          </a:xfrm>
          <a:custGeom>
            <a:avLst/>
            <a:gdLst/>
            <a:ahLst/>
            <a:cxnLst/>
            <a:rect l="l" t="t" r="r" b="b"/>
            <a:pathLst>
              <a:path w="372" h="166" extrusionOk="0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25"/>
          <p:cNvSpPr txBox="1">
            <a:spLocks noGrp="1"/>
          </p:cNvSpPr>
          <p:nvPr>
            <p:ph type="sldNum" idx="12"/>
          </p:nvPr>
        </p:nvSpPr>
        <p:spPr>
          <a:xfrm>
            <a:off x="531812" y="4529540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4"/>
          <p:cNvSpPr txBox="1"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34"/>
          <p:cNvSpPr txBox="1"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34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34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34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4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5"/>
          <p:cNvSpPr txBox="1"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35"/>
          <p:cNvSpPr txBox="1">
            <a:spLocks noGrp="1"/>
          </p:cNvSpPr>
          <p:nvPr>
            <p:ph type="body" idx="1"/>
          </p:nvPr>
        </p:nvSpPr>
        <p:spPr>
          <a:xfrm>
            <a:off x="3275012" y="3505200"/>
            <a:ext cx="753655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14" name="Google Shape;114;p35"/>
          <p:cNvSpPr txBox="1">
            <a:spLocks noGrp="1"/>
          </p:cNvSpPr>
          <p:nvPr>
            <p:ph type="body" idx="2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35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35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35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35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9" name="Google Shape;119;p35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0" name="Google Shape;120;p35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6"/>
          <p:cNvSpPr txBox="1"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36"/>
          <p:cNvSpPr txBox="1">
            <a:spLocks noGrp="1"/>
          </p:cNvSpPr>
          <p:nvPr>
            <p:ph type="body" idx="1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24" name="Google Shape;124;p36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36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36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36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7"/>
          <p:cNvSpPr txBox="1"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37"/>
          <p:cNvSpPr txBox="1">
            <a:spLocks noGrp="1"/>
          </p:cNvSpPr>
          <p:nvPr>
            <p:ph type="body" idx="1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31" name="Google Shape;131;p37"/>
          <p:cNvSpPr txBox="1">
            <a:spLocks noGrp="1"/>
          </p:cNvSpPr>
          <p:nvPr>
            <p:ph type="body" idx="2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32" name="Google Shape;132;p37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37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37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37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6" name="Google Shape;136;p37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37" name="Google Shape;137;p3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8"/>
          <p:cNvSpPr txBox="1"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38"/>
          <p:cNvSpPr txBox="1">
            <a:spLocks noGrp="1"/>
          </p:cNvSpPr>
          <p:nvPr>
            <p:ph type="body" idx="1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41" name="Google Shape;141;p38"/>
          <p:cNvSpPr txBox="1">
            <a:spLocks noGrp="1"/>
          </p:cNvSpPr>
          <p:nvPr>
            <p:ph type="body" idx="2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42" name="Google Shape;142;p38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38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38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38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9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39"/>
          <p:cNvSpPr txBox="1">
            <a:spLocks noGrp="1"/>
          </p:cNvSpPr>
          <p:nvPr>
            <p:ph type="body" idx="1"/>
          </p:nvPr>
        </p:nvSpPr>
        <p:spPr>
          <a:xfrm rot="5400000">
            <a:off x="5103812" y="-381000"/>
            <a:ext cx="3886200" cy="89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49" name="Google Shape;149;p39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39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39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39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0"/>
          <p:cNvSpPr txBox="1">
            <a:spLocks noGrp="1"/>
          </p:cNvSpPr>
          <p:nvPr>
            <p:ph type="title"/>
          </p:nvPr>
        </p:nvSpPr>
        <p:spPr>
          <a:xfrm rot="5400000">
            <a:off x="7756704" y="2165513"/>
            <a:ext cx="5283817" cy="2207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40"/>
          <p:cNvSpPr txBox="1">
            <a:spLocks noGrp="1"/>
          </p:cNvSpPr>
          <p:nvPr>
            <p:ph type="body" idx="1"/>
          </p:nvPr>
        </p:nvSpPr>
        <p:spPr>
          <a:xfrm rot="5400000">
            <a:off x="3185803" y="30814"/>
            <a:ext cx="5283817" cy="6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56" name="Google Shape;156;p40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40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40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40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6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6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48" name="Google Shape;48;p26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6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6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26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7"/>
          <p:cNvSpPr txBox="1"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Gothic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7"/>
          <p:cNvSpPr txBox="1"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27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7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8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8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62" name="Google Shape;62;p28"/>
          <p:cNvSpPr txBox="1">
            <a:spLocks noGrp="1"/>
          </p:cNvSpPr>
          <p:nvPr>
            <p:ph type="body" idx="2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8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8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9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9"/>
          <p:cNvSpPr txBox="1"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body" idx="2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body" idx="3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body" idx="4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9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9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29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0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0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30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30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1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31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31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31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2"/>
          <p:cNvSpPr txBox="1"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entury Gothic"/>
              <a:buNone/>
              <a:defRPr sz="20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32"/>
          <p:cNvSpPr txBox="1">
            <a:spLocks noGrp="1"/>
          </p:cNvSpPr>
          <p:nvPr>
            <p:ph type="body" idx="1"/>
          </p:nvPr>
        </p:nvSpPr>
        <p:spPr>
          <a:xfrm>
            <a:off x="6323012" y="446088"/>
            <a:ext cx="5181600" cy="541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91" name="Google Shape;91;p32"/>
          <p:cNvSpPr txBox="1">
            <a:spLocks noGrp="1"/>
          </p:cNvSpPr>
          <p:nvPr>
            <p:ph type="body" idx="2"/>
          </p:nvPr>
        </p:nvSpPr>
        <p:spPr>
          <a:xfrm>
            <a:off x="2589212" y="1598613"/>
            <a:ext cx="3505199" cy="426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92" name="Google Shape;92;p32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32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32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32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3"/>
          <p:cNvSpPr txBox="1"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entury Gothic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33"/>
          <p:cNvSpPr>
            <a:spLocks noGrp="1"/>
          </p:cNvSpPr>
          <p:nvPr>
            <p:ph type="pic" idx="2"/>
          </p:nvPr>
        </p:nvSpPr>
        <p:spPr>
          <a:xfrm>
            <a:off x="2589212" y="634965"/>
            <a:ext cx="8915400" cy="3854970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33"/>
          <p:cNvSpPr txBox="1">
            <a:spLocks noGrp="1"/>
          </p:cNvSpPr>
          <p:nvPr>
            <p:ph type="body" idx="1"/>
          </p:nvPr>
        </p:nvSpPr>
        <p:spPr>
          <a:xfrm>
            <a:off x="2589213" y="5367338"/>
            <a:ext cx="8915400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0" name="Google Shape;100;p33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33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33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33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DE6C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24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7" name="Google Shape;7;p24"/>
            <p:cNvSpPr/>
            <p:nvPr/>
          </p:nvSpPr>
          <p:spPr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l" t="t" r="r" b="b"/>
              <a:pathLst>
                <a:path w="22" h="136" extrusionOk="0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8;p24"/>
            <p:cNvSpPr/>
            <p:nvPr/>
          </p:nvSpPr>
          <p:spPr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l" t="t" r="r" b="b"/>
              <a:pathLst>
                <a:path w="140" h="504" extrusionOk="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9;p24"/>
            <p:cNvSpPr/>
            <p:nvPr/>
          </p:nvSpPr>
          <p:spPr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l" t="t" r="r" b="b"/>
              <a:pathLst>
                <a:path w="132" h="308" extrusionOk="0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0;p24"/>
            <p:cNvSpPr/>
            <p:nvPr/>
          </p:nvSpPr>
          <p:spPr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l" t="t" r="r" b="b"/>
              <a:pathLst>
                <a:path w="37" h="79" extrusionOk="0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4"/>
            <p:cNvSpPr/>
            <p:nvPr/>
          </p:nvSpPr>
          <p:spPr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l" t="t" r="r" b="b"/>
              <a:pathLst>
                <a:path w="178" h="722" extrusionOk="0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4"/>
            <p:cNvSpPr/>
            <p:nvPr/>
          </p:nvSpPr>
          <p:spPr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l" t="t" r="r" b="b"/>
              <a:pathLst>
                <a:path w="23" h="635" extrusionOk="0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4"/>
            <p:cNvSpPr/>
            <p:nvPr/>
          </p:nvSpPr>
          <p:spPr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l" t="t" r="r" b="b"/>
              <a:pathLst>
                <a:path w="17" h="107" extrusionOk="0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4"/>
            <p:cNvSpPr/>
            <p:nvPr/>
          </p:nvSpPr>
          <p:spPr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l" t="t" r="r" b="b"/>
              <a:pathLst>
                <a:path w="41" h="222" extrusionOk="0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4"/>
            <p:cNvSpPr/>
            <p:nvPr/>
          </p:nvSpPr>
          <p:spPr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l" t="t" r="r" b="b"/>
              <a:pathLst>
                <a:path w="450" h="878" extrusionOk="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4"/>
            <p:cNvSpPr/>
            <p:nvPr/>
          </p:nvSpPr>
          <p:spPr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l" t="t" r="r" b="b"/>
              <a:pathLst>
                <a:path w="35" h="73" extrusionOk="0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4"/>
            <p:cNvSpPr/>
            <p:nvPr/>
          </p:nvSpPr>
          <p:spPr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l" t="t" r="r" b="b"/>
              <a:pathLst>
                <a:path w="8" h="48" extrusionOk="0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4"/>
            <p:cNvSpPr/>
            <p:nvPr/>
          </p:nvSpPr>
          <p:spPr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l" t="t" r="r" b="b"/>
              <a:pathLst>
                <a:path w="52" h="135" extrusionOk="0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" name="Google Shape;19;p24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20" name="Google Shape;20;p24"/>
            <p:cNvSpPr/>
            <p:nvPr/>
          </p:nvSpPr>
          <p:spPr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l" t="t" r="r" b="b"/>
              <a:pathLst>
                <a:path w="103" h="920" extrusionOk="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4"/>
            <p:cNvSpPr/>
            <p:nvPr/>
          </p:nvSpPr>
          <p:spPr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l" t="t" r="r" b="b"/>
              <a:pathLst>
                <a:path w="88" h="330" extrusionOk="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4"/>
            <p:cNvSpPr/>
            <p:nvPr/>
          </p:nvSpPr>
          <p:spPr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l" t="t" r="r" b="b"/>
              <a:pathLst>
                <a:path w="90" h="207" extrusionOk="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4"/>
            <p:cNvSpPr/>
            <p:nvPr/>
          </p:nvSpPr>
          <p:spPr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l" t="t" r="r" b="b"/>
              <a:pathLst>
                <a:path w="115" h="467" extrusionOk="0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4"/>
            <p:cNvSpPr/>
            <p:nvPr/>
          </p:nvSpPr>
          <p:spPr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l" t="t" r="r" b="b"/>
              <a:pathLst>
                <a:path w="36" h="633" extrusionOk="0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4"/>
            <p:cNvSpPr/>
            <p:nvPr/>
          </p:nvSpPr>
          <p:spPr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l" t="t" r="r" b="b"/>
              <a:pathLst>
                <a:path w="28" h="59" extrusionOk="0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4"/>
            <p:cNvSpPr/>
            <p:nvPr/>
          </p:nvSpPr>
          <p:spPr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l" t="t" r="r" b="b"/>
              <a:pathLst>
                <a:path w="17" h="107" extrusionOk="0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4"/>
            <p:cNvSpPr/>
            <p:nvPr/>
          </p:nvSpPr>
          <p:spPr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l" t="t" r="r" b="b"/>
              <a:pathLst>
                <a:path w="294" h="568" extrusionOk="0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4"/>
            <p:cNvSpPr/>
            <p:nvPr/>
          </p:nvSpPr>
          <p:spPr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l" t="t" r="r" b="b"/>
              <a:pathLst>
                <a:path w="25" h="53" extrusionOk="0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4"/>
            <p:cNvSpPr/>
            <p:nvPr/>
          </p:nvSpPr>
          <p:spPr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l" t="t" r="r" b="b"/>
              <a:pathLst>
                <a:path w="29" h="141" extrusionOk="0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4"/>
            <p:cNvSpPr/>
            <p:nvPr/>
          </p:nvSpPr>
          <p:spPr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l" t="t" r="r" b="b"/>
              <a:pathLst>
                <a:path w="8" h="48" extrusionOk="0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4"/>
            <p:cNvSpPr/>
            <p:nvPr/>
          </p:nvSpPr>
          <p:spPr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l" t="t" r="r" b="b"/>
              <a:pathLst>
                <a:path w="44" h="111" extrusionOk="0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32;p24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4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24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sz="1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🠶"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🠶"/>
              <a:defRPr sz="14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Google Shape;35;p24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6" name="Google Shape;36;p24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7" name="Google Shape;37;p24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"/>
          <p:cNvSpPr txBox="1"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</a:pPr>
            <a:r>
              <a:rPr lang="en-US" dirty="0"/>
              <a:t>Chapter 14</a:t>
            </a:r>
            <a:endParaRPr dirty="0"/>
          </a:p>
        </p:txBody>
      </p:sp>
      <p:sp>
        <p:nvSpPr>
          <p:cNvPr id="165" name="Google Shape;165;p1"/>
          <p:cNvSpPr txBox="1"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Persuasive Speaking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-US" dirty="0"/>
              <a:t>Constructing a Persuasive Speech</a:t>
            </a:r>
            <a:endParaRPr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6AD0C30-72D2-468C-AD88-383D7E6F4B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8930" y="1096189"/>
            <a:ext cx="9528047" cy="6781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Building Upon Your Arguments 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Put your strongest last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Use evidence that is credible to your audience 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Use evidence that is new to your audience 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Use evidence that is relevant and in the proper context </a:t>
            </a:r>
          </a:p>
          <a:p>
            <a:pPr lvl="1"/>
            <a:endParaRPr lang="en-US" alt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US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Concluding Thoughts…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This is an opportunity to share your priorities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Select a topic that is aligns with your experience 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Look for quality evidence 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Craft a clear proposition 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Enhance ethos, pathos, and logos</a:t>
            </a:r>
          </a:p>
          <a:p>
            <a:pPr lvl="1"/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lvl="1"/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pic>
        <p:nvPicPr>
          <p:cNvPr id="3" name="Picture 2" descr="A group of toys&#10;&#10;Description automatically generated with low confidence">
            <a:extLst>
              <a:ext uri="{FF2B5EF4-FFF2-40B4-BE49-F238E27FC236}">
                <a16:creationId xmlns:a16="http://schemas.microsoft.com/office/drawing/2014/main" id="{7C17EC2A-9B20-282A-6683-549A8FCB86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8768" y="3429001"/>
            <a:ext cx="4064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402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-US" dirty="0"/>
              <a:t>Why Persuade? </a:t>
            </a:r>
            <a:endParaRPr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6AD0C30-72D2-468C-AD88-383D7E6F4B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8930" y="1943974"/>
            <a:ext cx="9528047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73D3F"/>
                </a:solidFill>
                <a:effectLst/>
                <a:latin typeface="Century Gothic" panose="020B0502020202020204" pitchFamily="34" charset="0"/>
              </a:rPr>
              <a:t>Why are people often uncomfortable about the word “persuasion?”</a:t>
            </a: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altLang="en-US" dirty="0">
              <a:solidFill>
                <a:srgbClr val="373D3F"/>
              </a:solidFill>
              <a:latin typeface="Century Gothic" panose="020B0502020202020204" pitchFamily="34" charset="0"/>
            </a:endParaRP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dirty="0">
                <a:solidFill>
                  <a:srgbClr val="373D3F"/>
                </a:solidFill>
                <a:latin typeface="Century Gothic" panose="020B0502020202020204" pitchFamily="34" charset="0"/>
              </a:rPr>
              <a:t>Informative vs. Persuasive Speaking </a:t>
            </a: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altLang="en-US" dirty="0">
              <a:solidFill>
                <a:srgbClr val="373D3F"/>
              </a:solidFill>
              <a:latin typeface="Century Gothic" panose="020B0502020202020204" pitchFamily="34" charset="0"/>
            </a:endParaRP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dirty="0">
                <a:solidFill>
                  <a:srgbClr val="373D3F"/>
                </a:solidFill>
                <a:latin typeface="Century Gothic" panose="020B0502020202020204" pitchFamily="34" charset="0"/>
              </a:rPr>
              <a:t>Information + Change = Persuasion </a:t>
            </a:r>
            <a:endParaRPr lang="en-US" alt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pic>
        <p:nvPicPr>
          <p:cNvPr id="3" name="Picture 2" descr="A picture containing person, indoor, suit&#10;&#10;Description automatically generated">
            <a:extLst>
              <a:ext uri="{FF2B5EF4-FFF2-40B4-BE49-F238E27FC236}">
                <a16:creationId xmlns:a16="http://schemas.microsoft.com/office/drawing/2014/main" id="{9D49D093-1D29-9C17-9F1E-436B54D1EC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1076" y="3331464"/>
            <a:ext cx="4639804" cy="30819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-US" dirty="0"/>
              <a:t>Persuasion Defined</a:t>
            </a:r>
            <a:endParaRPr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6AD0C30-72D2-468C-AD88-383D7E6F4B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8930" y="1251481"/>
            <a:ext cx="952804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dirty="0">
                <a:solidFill>
                  <a:srgbClr val="373D3F"/>
                </a:solidFill>
                <a:latin typeface="Century Gothic" panose="020B0502020202020204" pitchFamily="34" charset="0"/>
              </a:rPr>
              <a:t>Persuasion can be defined two ways for two purposes </a:t>
            </a: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373D3F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dirty="0"/>
              <a:t>The first is “the process of creating, reinforcing, or changing people’s beliefs or actions” (Lucas, 2015). </a:t>
            </a: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dirty="0"/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dirty="0"/>
              <a:t>Think of persuasion as a continuum or line going both directions </a:t>
            </a: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dirty="0"/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dirty="0"/>
              <a:t>Examples and considerations…</a:t>
            </a: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dirty="0"/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pic>
        <p:nvPicPr>
          <p:cNvPr id="3" name="Picture 2" descr="A picture containing person, crowd&#10;&#10;Description automatically generated">
            <a:extLst>
              <a:ext uri="{FF2B5EF4-FFF2-40B4-BE49-F238E27FC236}">
                <a16:creationId xmlns:a16="http://schemas.microsoft.com/office/drawing/2014/main" id="{BB11E729-E3BC-98DB-4DED-7A3648367F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9" y="3429000"/>
            <a:ext cx="5410651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503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-US" dirty="0"/>
              <a:t>Persuasion Defined</a:t>
            </a:r>
            <a:endParaRPr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6AD0C30-72D2-468C-AD88-383D7E6F4B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8930" y="1783994"/>
            <a:ext cx="952804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dirty="0">
                <a:solidFill>
                  <a:srgbClr val="373D3F"/>
                </a:solidFill>
                <a:latin typeface="Century Gothic" panose="020B0502020202020204" pitchFamily="34" charset="0"/>
              </a:rPr>
              <a:t>The second definition of persuasion pays attention to ethics…</a:t>
            </a: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373D3F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dirty="0"/>
              <a:t>“A symbolic process in which communicators try to convince other people to change their attitudes or behavior regarding an issue through the transmission of a message, in an atmosphere of free choice” (Perloff, 2003)</a:t>
            </a: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742950" lvl="1" indent="-2857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Persuasion is symbolic</a:t>
            </a:r>
          </a:p>
          <a:p>
            <a:pPr marL="742950" lvl="1" indent="-2857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Persuasion as an attempt </a:t>
            </a:r>
          </a:p>
          <a:p>
            <a:pPr marL="742950" lvl="1" indent="-2857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The Audience has free choice </a:t>
            </a:r>
          </a:p>
          <a:p>
            <a:pPr marL="742950" lvl="1" indent="-2857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The speaker tries to convince the audience to change </a:t>
            </a:r>
          </a:p>
          <a:p>
            <a:pPr marL="742950" lvl="1" indent="-2857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The audience is the ultimate judge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914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-US" dirty="0"/>
              <a:t>Why is Persuasion Hard? </a:t>
            </a:r>
            <a:endParaRPr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6AD0C30-72D2-468C-AD88-383D7E6F4B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8930" y="2245662"/>
            <a:ext cx="9528047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dirty="0">
                <a:solidFill>
                  <a:srgbClr val="373D3F"/>
                </a:solidFill>
                <a:latin typeface="Century Gothic" panose="020B0502020202020204" pitchFamily="34" charset="0"/>
              </a:rPr>
              <a:t>People don’t like change</a:t>
            </a: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373D3F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73D3F"/>
                </a:solidFill>
                <a:effectLst/>
                <a:latin typeface="Century Gothic" panose="020B0502020202020204" pitchFamily="34" charset="0"/>
              </a:rPr>
              <a:t>People </a:t>
            </a:r>
            <a:r>
              <a:rPr lang="en-US" dirty="0"/>
              <a:t>go out of our way to protect our beliefs, attitudes, and values</a:t>
            </a: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dirty="0"/>
              <a:t>The audience members are holding a mental dialogue with the speaker</a:t>
            </a: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dirty="0"/>
              <a:t> Reasons not to change can be stronger than even very logical reasons to change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25F3C06-742F-C1A2-03DC-FD43B187A7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9104" y="4669201"/>
            <a:ext cx="4432807" cy="190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157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-US" dirty="0"/>
              <a:t>Why is Persuasion Hard? </a:t>
            </a:r>
            <a:endParaRPr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6AD0C30-72D2-468C-AD88-383D7E6F4B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8930" y="2668340"/>
            <a:ext cx="9528047" cy="1759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Solutions to the Difficulty of Persuasion</a:t>
            </a:r>
          </a:p>
          <a:p>
            <a:pPr marL="742950" lvl="1" indent="-2857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Have reasonable persuasive goals </a:t>
            </a:r>
          </a:p>
          <a:p>
            <a:pPr marL="742950" lvl="1" indent="-2857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Deal with audience reservations </a:t>
            </a:r>
          </a:p>
          <a:p>
            <a:pPr marL="742950" lvl="1" indent="-2857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Two-Tailed Arguments</a:t>
            </a:r>
          </a:p>
          <a:p>
            <a:pPr marL="742950" lvl="1" indent="-2857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The audience </a:t>
            </a:r>
            <a:r>
              <a:rPr lang="en-US" dirty="0"/>
              <a:t>must view the benefits of the change as worth the stress of the change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pic>
        <p:nvPicPr>
          <p:cNvPr id="3" name="Picture 2" descr="A group of people sitting in chairs&#10;&#10;Description automatically generated with medium confidence">
            <a:extLst>
              <a:ext uri="{FF2B5EF4-FFF2-40B4-BE49-F238E27FC236}">
                <a16:creationId xmlns:a16="http://schemas.microsoft.com/office/drawing/2014/main" id="{82A5C45E-AFB1-3549-CA85-6472597CC4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2126" y="1359408"/>
            <a:ext cx="4250944" cy="2391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400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-US" dirty="0"/>
              <a:t>Traditional Views of Persuasion</a:t>
            </a:r>
            <a:endParaRPr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6AD0C30-72D2-468C-AD88-383D7E6F4B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8930" y="2479062"/>
            <a:ext cx="9528047" cy="3503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Ethos</a:t>
            </a:r>
          </a:p>
          <a:p>
            <a:pPr marL="114300" indent="0">
              <a:buNone/>
            </a:pPr>
            <a:endParaRPr lang="en-US" dirty="0"/>
          </a:p>
          <a:p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Pathos</a:t>
            </a:r>
          </a:p>
          <a:p>
            <a:pPr marL="114300" indent="0">
              <a:buNone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r>
              <a:rPr lang="en-US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Logos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D7B43A41-6418-F99D-1B6F-B978364914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46318" y="0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002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-US" dirty="0"/>
              <a:t>Constructing a Persuasive Speech</a:t>
            </a:r>
            <a:endParaRPr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6AD0C30-72D2-468C-AD88-383D7E6F4B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8930" y="1760919"/>
            <a:ext cx="9528047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This speech is the culmination of the skills you have learned already in this class</a:t>
            </a:r>
          </a:p>
          <a:p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r>
              <a:rPr lang="en-US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Formulating a proposition </a:t>
            </a:r>
          </a:p>
          <a:p>
            <a:pPr lvl="1"/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Proposition of Fact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Propositions of Definition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Propositions of Value 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Propositions of Policy </a:t>
            </a:r>
          </a:p>
          <a:p>
            <a:pPr lvl="1"/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lvl="1"/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pic>
        <p:nvPicPr>
          <p:cNvPr id="3" name="Picture 2" descr="A person writing on a piece of paper&#10;&#10;Description automatically generated with medium confidence">
            <a:extLst>
              <a:ext uri="{FF2B5EF4-FFF2-40B4-BE49-F238E27FC236}">
                <a16:creationId xmlns:a16="http://schemas.microsoft.com/office/drawing/2014/main" id="{75F60429-0EA1-B9BB-ED8F-C1E38CB512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6256" y="2889955"/>
            <a:ext cx="5019039" cy="3343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930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-US" dirty="0"/>
              <a:t>Constructing a Persuasive Speech</a:t>
            </a:r>
            <a:endParaRPr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6AD0C30-72D2-468C-AD88-383D7E6F4B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8930" y="1978929"/>
            <a:ext cx="9528047" cy="4503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Monroe’s Motivated Sequence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Attention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Need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Satisfaction 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Visualization 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Action </a:t>
            </a:r>
          </a:p>
          <a:p>
            <a:pPr lvl="1"/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lvl="1"/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08449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369</Words>
  <Application>Microsoft Macintosh PowerPoint</Application>
  <PresentationFormat>Widescreen</PresentationFormat>
  <Paragraphs>111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Noto Sans Symbols</vt:lpstr>
      <vt:lpstr>Arial</vt:lpstr>
      <vt:lpstr>Century Gothic</vt:lpstr>
      <vt:lpstr>Wisp</vt:lpstr>
      <vt:lpstr>Chapter 14</vt:lpstr>
      <vt:lpstr>Why Persuade? </vt:lpstr>
      <vt:lpstr>Persuasion Defined</vt:lpstr>
      <vt:lpstr>Persuasion Defined</vt:lpstr>
      <vt:lpstr>Why is Persuasion Hard? </vt:lpstr>
      <vt:lpstr>Why is Persuasion Hard? </vt:lpstr>
      <vt:lpstr>Traditional Views of Persuasion</vt:lpstr>
      <vt:lpstr>Constructing a Persuasive Speech</vt:lpstr>
      <vt:lpstr>Constructing a Persuasive Speech</vt:lpstr>
      <vt:lpstr>Constructing a Persuasive Speech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</dc:title>
  <dc:creator>vicki moultry</dc:creator>
  <cp:lastModifiedBy>Douglas Marshall</cp:lastModifiedBy>
  <cp:revision>9</cp:revision>
  <dcterms:created xsi:type="dcterms:W3CDTF">2022-02-06T19:26:48Z</dcterms:created>
  <dcterms:modified xsi:type="dcterms:W3CDTF">2022-05-11T17:12:38Z</dcterms:modified>
</cp:coreProperties>
</file>