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8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9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44408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610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451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79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58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9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7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7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75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28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9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6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54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B791E-6F91-48F3-9046-8BE946C01F55}" type="datetimeFigureOut">
              <a:rPr lang="en-US" smtClean="0"/>
              <a:t>5/25/2022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D7BD330-1B3C-49ED-921A-DC52C1EB6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0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Category:Lego_Architecture_21019_-_Eiffel_Tow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nofaq.org/posts/2016/03/five-must-have-apps-for-creating-stunning-presentations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rtatzapinueta.blogspot.com/2016/04/una-de-chistes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business-growth-chart-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/3.0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niorsafetyadvice.com/how-to-help-elderly-parent-with-memory-los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assorted-variety-of-fruits-2255903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E7AC-ABAC-45B5-DEBA-E876455274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Chapter 12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8A35CB-EACE-562F-A4C2-EEF2F42A49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Presentation Aids</a:t>
            </a:r>
          </a:p>
        </p:txBody>
      </p:sp>
    </p:spTree>
    <p:extLst>
      <p:ext uri="{BB962C8B-B14F-4D97-AF65-F5344CB8AC3E}">
        <p14:creationId xmlns:p14="http://schemas.microsoft.com/office/powerpoint/2010/main" val="213271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11697-D1A9-B17C-4E2E-9C38B528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E0B45-2F84-5EE2-BB03-40C7C27CE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Graphs</a:t>
            </a:r>
          </a:p>
          <a:p>
            <a:r>
              <a:rPr lang="en-US" dirty="0"/>
              <a:t>Line Graph</a:t>
            </a:r>
          </a:p>
          <a:p>
            <a:pPr lvl="1"/>
            <a:r>
              <a:rPr lang="en-US" dirty="0"/>
              <a:t>Show trends over time</a:t>
            </a:r>
          </a:p>
          <a:p>
            <a:r>
              <a:rPr lang="en-US" dirty="0"/>
              <a:t>Bar Graph</a:t>
            </a:r>
          </a:p>
          <a:p>
            <a:pPr lvl="1"/>
            <a:r>
              <a:rPr lang="en-US" dirty="0"/>
              <a:t>Show the differences between quantities</a:t>
            </a:r>
          </a:p>
          <a:p>
            <a:r>
              <a:rPr lang="en-US" dirty="0"/>
              <a:t>Pie Graph</a:t>
            </a:r>
          </a:p>
          <a:p>
            <a:pPr lvl="1"/>
            <a:r>
              <a:rPr lang="en-US" dirty="0"/>
              <a:t>Depicted as a circle and are designed to show proportional relationships within sets of data</a:t>
            </a:r>
          </a:p>
          <a:p>
            <a:r>
              <a:rPr lang="en-US" dirty="0"/>
              <a:t>Pictograph</a:t>
            </a:r>
          </a:p>
          <a:p>
            <a:pPr lvl="1"/>
            <a:r>
              <a:rPr lang="en-US" dirty="0"/>
              <a:t>Use numbers or symbols to dramatize differences in amounts</a:t>
            </a:r>
          </a:p>
        </p:txBody>
      </p:sp>
    </p:spTree>
    <p:extLst>
      <p:ext uri="{BB962C8B-B14F-4D97-AF65-F5344CB8AC3E}">
        <p14:creationId xmlns:p14="http://schemas.microsoft.com/office/powerpoint/2010/main" val="163405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14D8B-F841-0DDF-AACC-3C0DC1B92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28877-8862-3EA2-F0DA-91D9BEF5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Diagrams</a:t>
            </a:r>
          </a:p>
          <a:p>
            <a:pPr lvl="1"/>
            <a:r>
              <a:rPr lang="en-US" dirty="0"/>
              <a:t>Drawings or sketches that outline and explain the parts of an object, process or phenomenon that cannot be readily seen</a:t>
            </a:r>
          </a:p>
          <a:p>
            <a:pPr lvl="1"/>
            <a:r>
              <a:rPr lang="en-US" dirty="0"/>
              <a:t>Be sure to explain any complicated elements</a:t>
            </a:r>
          </a:p>
          <a:p>
            <a:r>
              <a:rPr lang="en-US" dirty="0"/>
              <a:t>Maps</a:t>
            </a:r>
          </a:p>
          <a:p>
            <a:pPr lvl="1"/>
            <a:r>
              <a:rPr lang="en-US" dirty="0"/>
              <a:t>Useful if the information is clear and limited</a:t>
            </a:r>
          </a:p>
          <a:p>
            <a:pPr lvl="1"/>
            <a:r>
              <a:rPr lang="en-US" dirty="0"/>
              <a:t>Choose a map that emphasizes the information you need to deliver</a:t>
            </a:r>
          </a:p>
          <a:p>
            <a:r>
              <a:rPr lang="en-US" dirty="0"/>
              <a:t>Photographs and Drawing</a:t>
            </a:r>
          </a:p>
          <a:p>
            <a:pPr lvl="1"/>
            <a:r>
              <a:rPr lang="en-US" dirty="0"/>
              <a:t>Shows an unfamiliar but important detail</a:t>
            </a:r>
          </a:p>
          <a:p>
            <a:pPr lvl="1"/>
            <a:r>
              <a:rPr lang="en-US" dirty="0"/>
              <a:t>They should enhance the speech not just be present</a:t>
            </a:r>
          </a:p>
        </p:txBody>
      </p:sp>
    </p:spTree>
    <p:extLst>
      <p:ext uri="{BB962C8B-B14F-4D97-AF65-F5344CB8AC3E}">
        <p14:creationId xmlns:p14="http://schemas.microsoft.com/office/powerpoint/2010/main" val="651576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DD3CD-F676-CF74-43BC-2CCB800F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1BFC-716C-FD5B-E984-34A4726D3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Video or Audio Recordings</a:t>
            </a:r>
          </a:p>
          <a:p>
            <a:pPr lvl="1"/>
            <a:r>
              <a:rPr lang="en-US" dirty="0"/>
              <a:t>These should aid the speech not be the speech</a:t>
            </a:r>
          </a:p>
          <a:p>
            <a:pPr lvl="1"/>
            <a:r>
              <a:rPr lang="en-US" dirty="0"/>
              <a:t>Avoid choosing clips that are too long</a:t>
            </a:r>
          </a:p>
          <a:p>
            <a:pPr lvl="1"/>
            <a:r>
              <a:rPr lang="en-US" dirty="0"/>
              <a:t>Practice with the audio or video clip</a:t>
            </a:r>
          </a:p>
          <a:p>
            <a:pPr lvl="1"/>
            <a:r>
              <a:rPr lang="en-US" dirty="0"/>
              <a:t>Cue the clip to the appropriate place before you begin the speech</a:t>
            </a:r>
          </a:p>
          <a:p>
            <a:pPr lvl="1"/>
            <a:r>
              <a:rPr lang="en-US" dirty="0"/>
              <a:t>The browser should be open and ready to play the clip</a:t>
            </a:r>
          </a:p>
          <a:p>
            <a:pPr lvl="1"/>
            <a:r>
              <a:rPr lang="en-US" dirty="0"/>
              <a:t>Give the audience context before playing any audio or video</a:t>
            </a:r>
          </a:p>
        </p:txBody>
      </p:sp>
    </p:spTree>
    <p:extLst>
      <p:ext uri="{BB962C8B-B14F-4D97-AF65-F5344CB8AC3E}">
        <p14:creationId xmlns:p14="http://schemas.microsoft.com/office/powerpoint/2010/main" val="1157053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2EBC4-5A81-E3B8-9E2F-1407D1F83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CA3D-FDA9-E9B8-1338-89D714590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Objects or Models</a:t>
            </a:r>
          </a:p>
          <a:p>
            <a:pPr lvl="1"/>
            <a:r>
              <a:rPr lang="en-US" dirty="0"/>
              <a:t>Objects are anything you can hold up and talk about during your speech</a:t>
            </a:r>
          </a:p>
          <a:p>
            <a:pPr lvl="1"/>
            <a:r>
              <a:rPr lang="en-US" dirty="0"/>
              <a:t>Models are re-creations of the physical object (model of a heart)</a:t>
            </a:r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A3B70-73E9-8EFE-6C35-4EAAD2D40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745435" y="3429000"/>
            <a:ext cx="1485900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D85E4-E0FE-FFAE-EF78-E064E880968D}"/>
              </a:ext>
            </a:extLst>
          </p:cNvPr>
          <p:cNvSpPr txBox="1"/>
          <p:nvPr/>
        </p:nvSpPr>
        <p:spPr>
          <a:xfrm>
            <a:off x="8745435" y="5715000"/>
            <a:ext cx="14859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Category:Lego_Architecture_21019_-_Eiffel_Tower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156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FB302-D903-3F1E-F7C6-596337029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33CF7-0B13-8BE1-0AE0-82F7DCA8D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Animals</a:t>
            </a:r>
          </a:p>
          <a:p>
            <a:pPr lvl="1"/>
            <a:r>
              <a:rPr lang="en-US" dirty="0"/>
              <a:t>Can be engaging to bring the animal discussed in the speech</a:t>
            </a:r>
          </a:p>
          <a:p>
            <a:pPr lvl="1"/>
            <a:r>
              <a:rPr lang="en-US" dirty="0"/>
              <a:t>Risks include unpredictable animal behavior, or audiences responding negatively</a:t>
            </a:r>
          </a:p>
          <a:p>
            <a:r>
              <a:rPr lang="en-US" dirty="0"/>
              <a:t>Speaker as Presentation Aid</a:t>
            </a:r>
          </a:p>
          <a:p>
            <a:pPr lvl="1"/>
            <a:r>
              <a:rPr lang="en-US" dirty="0"/>
              <a:t>Can use your own body to demonstrate an action</a:t>
            </a:r>
          </a:p>
          <a:p>
            <a:r>
              <a:rPr lang="en-US" dirty="0"/>
              <a:t>Other People as Presentation Aids</a:t>
            </a:r>
          </a:p>
          <a:p>
            <a:pPr lvl="1"/>
            <a:r>
              <a:rPr lang="en-US" dirty="0"/>
              <a:t>Ensure you have a volunteer prior to the speech</a:t>
            </a:r>
          </a:p>
          <a:p>
            <a:pPr lvl="1"/>
            <a:r>
              <a:rPr lang="en-US" dirty="0"/>
              <a:t>Plan the action with the other person so they know what is expected of them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1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55C4A-5F2D-692B-D5F6-58E28AA3D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Presentation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0B9AF-F647-AC8E-A2A4-15D17399E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Options for presentation slides include:</a:t>
            </a:r>
          </a:p>
          <a:p>
            <a:pPr lvl="1"/>
            <a:r>
              <a:rPr lang="en-US" dirty="0"/>
              <a:t>Prezi</a:t>
            </a:r>
          </a:p>
          <a:p>
            <a:pPr lvl="1"/>
            <a:r>
              <a:rPr lang="en-US" dirty="0"/>
              <a:t>Google Slides</a:t>
            </a:r>
          </a:p>
          <a:p>
            <a:pPr lvl="1"/>
            <a:r>
              <a:rPr lang="en-US" dirty="0"/>
              <a:t>Keynote for MACs</a:t>
            </a:r>
          </a:p>
          <a:p>
            <a:pPr lvl="1"/>
            <a:r>
              <a:rPr lang="en-US" dirty="0"/>
              <a:t>Adobe Acrobat Presenter</a:t>
            </a:r>
          </a:p>
        </p:txBody>
      </p:sp>
      <p:pic>
        <p:nvPicPr>
          <p:cNvPr id="5" name="Picture 4" descr="cartoon person pointing to presentation aid&#10;&#10;Description automatically generated">
            <a:extLst>
              <a:ext uri="{FF2B5EF4-FFF2-40B4-BE49-F238E27FC236}">
                <a16:creationId xmlns:a16="http://schemas.microsoft.com/office/drawing/2014/main" id="{287E02B8-D3CE-D19A-9304-9E7844E8C2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5838" y="2282593"/>
            <a:ext cx="3886193" cy="36635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94AAF7-5D17-FEB5-A65A-56856971D957}"/>
              </a:ext>
            </a:extLst>
          </p:cNvPr>
          <p:cNvSpPr txBox="1"/>
          <p:nvPr/>
        </p:nvSpPr>
        <p:spPr>
          <a:xfrm>
            <a:off x="7825838" y="5946131"/>
            <a:ext cx="388619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technofaq.org/posts/2016/03/five-must-have-apps-for-creating-stunning-presentation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891190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0B396-E844-EDC3-18D0-73032A90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Advantages and Disadvantages of Using Presentation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798E9-E833-C97A-734C-0C94C0C76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Visual and provides additional information to the audience</a:t>
            </a:r>
          </a:p>
          <a:p>
            <a:pPr lvl="1"/>
            <a:r>
              <a:rPr lang="en-US" dirty="0"/>
              <a:t>Captivates the audience’s attention</a:t>
            </a:r>
          </a:p>
          <a:p>
            <a:pPr lvl="1"/>
            <a:r>
              <a:rPr lang="en-US" dirty="0"/>
              <a:t>Creates emotion with images</a:t>
            </a:r>
          </a:p>
          <a:p>
            <a:pPr lvl="1"/>
            <a:endParaRPr lang="en-US" dirty="0"/>
          </a:p>
          <a:p>
            <a:r>
              <a:rPr lang="en-US" dirty="0"/>
              <a:t>Disadvantages:</a:t>
            </a:r>
          </a:p>
          <a:p>
            <a:pPr lvl="1"/>
            <a:r>
              <a:rPr lang="en-US" dirty="0"/>
              <a:t>Linearity of information making it hard to see relationships</a:t>
            </a:r>
          </a:p>
          <a:p>
            <a:pPr lvl="1"/>
            <a:r>
              <a:rPr lang="en-US" dirty="0"/>
              <a:t>Formatting of slides is a threat to accurate presentation of information</a:t>
            </a:r>
          </a:p>
          <a:p>
            <a:pPr lvl="1"/>
            <a:r>
              <a:rPr lang="en-US" dirty="0"/>
              <a:t>Too much information that requires the audience to read the slides</a:t>
            </a:r>
          </a:p>
        </p:txBody>
      </p:sp>
    </p:spTree>
    <p:extLst>
      <p:ext uri="{BB962C8B-B14F-4D97-AF65-F5344CB8AC3E}">
        <p14:creationId xmlns:p14="http://schemas.microsoft.com/office/powerpoint/2010/main" val="196932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97C461-218A-F65D-2755-CC8A098FF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Quality Slide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5514B-898B-84B2-E5E5-9C8F423F3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Unity and Consistency</a:t>
            </a:r>
          </a:p>
          <a:p>
            <a:pPr lvl="1"/>
            <a:r>
              <a:rPr lang="en-US" dirty="0"/>
              <a:t>Single font for the visuals</a:t>
            </a:r>
          </a:p>
          <a:p>
            <a:pPr lvl="1"/>
            <a:r>
              <a:rPr lang="en-US" dirty="0"/>
              <a:t>Keep the slides simple</a:t>
            </a:r>
          </a:p>
          <a:p>
            <a:pPr lvl="1"/>
            <a:r>
              <a:rPr lang="en-US" dirty="0"/>
              <a:t>Balance the ability to create animation with the functionality 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a dancing smiley face&#10;&#10;Description automatically generated">
            <a:extLst>
              <a:ext uri="{FF2B5EF4-FFF2-40B4-BE49-F238E27FC236}">
                <a16:creationId xmlns:a16="http://schemas.microsoft.com/office/drawing/2014/main" id="{46F033AB-855A-3CB5-3798-7FB60A222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5190" y="3509303"/>
            <a:ext cx="3720770" cy="2667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BA1F8D-2F7D-12C5-934F-8E1F77970312}"/>
              </a:ext>
            </a:extLst>
          </p:cNvPr>
          <p:cNvSpPr txBox="1"/>
          <p:nvPr/>
        </p:nvSpPr>
        <p:spPr>
          <a:xfrm>
            <a:off x="6935190" y="6176963"/>
            <a:ext cx="37207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artatzapinueta.blogspot.com/2016/04/una-de-chiste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82242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34F36-A14D-690A-3E34-ACB8589A6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Quality Slide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B2B63-0D0C-9D54-A4C1-418310D22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Emphasis, Focal Point and Visibility</a:t>
            </a:r>
          </a:p>
          <a:p>
            <a:pPr lvl="1"/>
            <a:r>
              <a:rPr lang="en-US" dirty="0"/>
              <a:t>Ensure the information is large enough for the audience to see</a:t>
            </a:r>
          </a:p>
          <a:p>
            <a:pPr lvl="1"/>
            <a:r>
              <a:rPr lang="en-US" dirty="0"/>
              <a:t>Don’t add excessive amounts of text</a:t>
            </a:r>
          </a:p>
          <a:p>
            <a:pPr lvl="1"/>
            <a:r>
              <a:rPr lang="en-US" dirty="0"/>
              <a:t>Only use as many slides as needed, 10 or few slides is appropriate</a:t>
            </a:r>
          </a:p>
          <a:p>
            <a:pPr lvl="1"/>
            <a:r>
              <a:rPr lang="en-US" dirty="0"/>
              <a:t>Contrast between the text and the slides is important for visibility</a:t>
            </a:r>
          </a:p>
          <a:p>
            <a:pPr lvl="1"/>
            <a:r>
              <a:rPr lang="en-US" dirty="0"/>
              <a:t>Font should be easily readable and familiar (Arial, Verdana)</a:t>
            </a:r>
          </a:p>
        </p:txBody>
      </p:sp>
    </p:spTree>
    <p:extLst>
      <p:ext uri="{BB962C8B-B14F-4D97-AF65-F5344CB8AC3E}">
        <p14:creationId xmlns:p14="http://schemas.microsoft.com/office/powerpoint/2010/main" val="1887169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0B5B-9ADF-788A-88F7-7E941F473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Quality Slide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566A8-0ED9-8E2F-E47C-0E07C469E5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Tone</a:t>
            </a:r>
          </a:p>
          <a:p>
            <a:pPr lvl="1"/>
            <a:r>
              <a:rPr lang="en-US" dirty="0"/>
              <a:t>The attitude being conveyed by the slide, is this serious and sad or light-hearted</a:t>
            </a:r>
          </a:p>
          <a:p>
            <a:r>
              <a:rPr lang="en-US" dirty="0"/>
              <a:t>Scale and Proportion</a:t>
            </a:r>
          </a:p>
          <a:p>
            <a:pPr lvl="1"/>
            <a:r>
              <a:rPr lang="en-US" dirty="0"/>
              <a:t>Bullets mean items in the list are equal and sequence don’t matter, otherwise use numbers</a:t>
            </a:r>
          </a:p>
          <a:p>
            <a:pPr lvl="1"/>
            <a:r>
              <a:rPr lang="en-US" dirty="0"/>
              <a:t>Bullet points should be short</a:t>
            </a:r>
          </a:p>
          <a:p>
            <a:pPr lvl="1"/>
            <a:r>
              <a:rPr lang="en-US" dirty="0"/>
              <a:t>The graphs and font should be similar size</a:t>
            </a:r>
          </a:p>
        </p:txBody>
      </p:sp>
    </p:spTree>
    <p:extLst>
      <p:ext uri="{BB962C8B-B14F-4D97-AF65-F5344CB8AC3E}">
        <p14:creationId xmlns:p14="http://schemas.microsoft.com/office/powerpoint/2010/main" val="797591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6D26C-FDBF-C441-74E7-7D20B66AF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Presentation Aids?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A68DD9-B51D-411F-B624-0FAFF1FEBF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Presentation aids are the resources beyond the speech words and delivery that a speaker uses to enhance the message conveyed by the audience</a:t>
            </a:r>
          </a:p>
          <a:p>
            <a:pPr lvl="1"/>
            <a:r>
              <a:rPr lang="en-US" dirty="0"/>
              <a:t>Visual aids such as pictures, charts, and maps</a:t>
            </a:r>
          </a:p>
          <a:p>
            <a:pPr lvl="1"/>
            <a:r>
              <a:rPr lang="en-US" dirty="0"/>
              <a:t>Audible aids such as music and sound effects</a:t>
            </a:r>
          </a:p>
          <a:p>
            <a:pPr lvl="1"/>
            <a:r>
              <a:rPr lang="en-US" dirty="0"/>
              <a:t>Olfactory aids for smell such as candles</a:t>
            </a:r>
          </a:p>
          <a:p>
            <a:pPr lvl="1"/>
            <a:r>
              <a:rPr lang="en-US" dirty="0"/>
              <a:t>Gustatory aids for taste such as food samples</a:t>
            </a:r>
          </a:p>
          <a:p>
            <a:pPr lvl="1"/>
            <a:r>
              <a:rPr lang="en-US" dirty="0"/>
              <a:t>3 Dimensional aids such as people or objects</a:t>
            </a:r>
          </a:p>
        </p:txBody>
      </p:sp>
    </p:spTree>
    <p:extLst>
      <p:ext uri="{BB962C8B-B14F-4D97-AF65-F5344CB8AC3E}">
        <p14:creationId xmlns:p14="http://schemas.microsoft.com/office/powerpoint/2010/main" val="496354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6BF8-611E-59CA-4B46-742661608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 Quality Slide Show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1A1A7-DA6D-4F62-61DE-B3C149D1BF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  <a:p>
            <a:pPr lvl="1"/>
            <a:r>
              <a:rPr lang="en-US" dirty="0"/>
              <a:t>Slide images and text should balance and be visually appealing</a:t>
            </a:r>
          </a:p>
          <a:p>
            <a:r>
              <a:rPr lang="en-US" dirty="0"/>
              <a:t>Rhythm in Presenting</a:t>
            </a:r>
          </a:p>
          <a:p>
            <a:pPr lvl="1"/>
            <a:r>
              <a:rPr lang="en-US" dirty="0"/>
              <a:t>Slides should be spaced out evenly in the presentation</a:t>
            </a:r>
          </a:p>
          <a:p>
            <a:pPr lvl="1"/>
            <a:r>
              <a:rPr lang="en-US" dirty="0"/>
              <a:t>Put reminders in your notes to change the slides for the new information</a:t>
            </a:r>
          </a:p>
          <a:p>
            <a:pPr lvl="1"/>
            <a:r>
              <a:rPr lang="en-US" dirty="0"/>
              <a:t>Don’t leave an image on the screen once you are done talking about it</a:t>
            </a:r>
          </a:p>
          <a:p>
            <a:pPr lvl="1"/>
            <a:r>
              <a:rPr lang="en-US" dirty="0"/>
              <a:t>Don’t watch the presentation rather than the audience</a:t>
            </a:r>
          </a:p>
          <a:p>
            <a:pPr lvl="1"/>
            <a:r>
              <a:rPr lang="en-US" dirty="0"/>
              <a:t>The presentation aid should support the speech not distract from it</a:t>
            </a:r>
          </a:p>
          <a:p>
            <a:pPr lvl="1"/>
            <a:r>
              <a:rPr lang="en-US" dirty="0"/>
              <a:t>Cite all graphics and pictures that are not yours or creative commons</a:t>
            </a:r>
          </a:p>
        </p:txBody>
      </p:sp>
    </p:spTree>
    <p:extLst>
      <p:ext uri="{BB962C8B-B14F-4D97-AF65-F5344CB8AC3E}">
        <p14:creationId xmlns:p14="http://schemas.microsoft.com/office/powerpoint/2010/main" val="1178450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0CDA0-A79E-3EBE-15C7-1E568201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Low-Tech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96A31-97EE-E5DB-13DF-6ED56744A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Dry Erase Board</a:t>
            </a:r>
          </a:p>
          <a:p>
            <a:pPr lvl="1"/>
            <a:r>
              <a:rPr lang="en-US" dirty="0"/>
              <a:t>Ensure this is not a last-minute attempt at a presentation aid that is not prepared</a:t>
            </a:r>
          </a:p>
          <a:p>
            <a:pPr lvl="1"/>
            <a:r>
              <a:rPr lang="en-US" dirty="0"/>
              <a:t>Write large enough for the audience to see</a:t>
            </a:r>
          </a:p>
          <a:p>
            <a:pPr lvl="1"/>
            <a:r>
              <a:rPr lang="en-US" dirty="0"/>
              <a:t>Print legibly</a:t>
            </a:r>
          </a:p>
          <a:p>
            <a:pPr lvl="1"/>
            <a:r>
              <a:rPr lang="en-US" dirty="0"/>
              <a:t>Write short phrases</a:t>
            </a:r>
          </a:p>
          <a:p>
            <a:r>
              <a:rPr lang="en-US" dirty="0"/>
              <a:t>Flipcharts</a:t>
            </a:r>
          </a:p>
          <a:p>
            <a:pPr lvl="1"/>
            <a:r>
              <a:rPr lang="en-US" dirty="0"/>
              <a:t>Useful when you want to save what is written for later</a:t>
            </a:r>
          </a:p>
          <a:p>
            <a:pPr lvl="1"/>
            <a:r>
              <a:rPr lang="en-US" dirty="0"/>
              <a:t>Write large and legibly</a:t>
            </a:r>
          </a:p>
        </p:txBody>
      </p:sp>
    </p:spTree>
    <p:extLst>
      <p:ext uri="{BB962C8B-B14F-4D97-AF65-F5344CB8AC3E}">
        <p14:creationId xmlns:p14="http://schemas.microsoft.com/office/powerpoint/2010/main" val="104259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03A47-8762-C303-E79C-3BDEC3AA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Low-Tech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F3114-CB22-51BF-E401-6B893FE03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Posters</a:t>
            </a:r>
          </a:p>
          <a:p>
            <a:pPr lvl="1"/>
            <a:r>
              <a:rPr lang="en-US" dirty="0"/>
              <a:t>Usually not the best way to approach a presentation aid</a:t>
            </a:r>
          </a:p>
          <a:p>
            <a:pPr lvl="1"/>
            <a:r>
              <a:rPr lang="en-US" dirty="0"/>
              <a:t>Hard for the audience to see and often hard to carry to the classroom</a:t>
            </a:r>
          </a:p>
          <a:p>
            <a:r>
              <a:rPr lang="en-US" dirty="0"/>
              <a:t>Handouts</a:t>
            </a:r>
          </a:p>
          <a:p>
            <a:pPr lvl="1"/>
            <a:r>
              <a:rPr lang="en-US" dirty="0"/>
              <a:t>Good for providing information the audience can take with them</a:t>
            </a:r>
          </a:p>
          <a:p>
            <a:pPr lvl="1"/>
            <a:r>
              <a:rPr lang="en-US" dirty="0"/>
              <a:t>Make sure handouts provide meaningful information</a:t>
            </a:r>
          </a:p>
          <a:p>
            <a:pPr lvl="1"/>
            <a:r>
              <a:rPr lang="en-US" dirty="0"/>
              <a:t>Bring enough for everyone in the audience</a:t>
            </a:r>
          </a:p>
          <a:p>
            <a:pPr lvl="1"/>
            <a:r>
              <a:rPr lang="en-US" dirty="0"/>
              <a:t>Never distribute during the speech, it is distracting and takes up time</a:t>
            </a:r>
          </a:p>
        </p:txBody>
      </p:sp>
    </p:spTree>
    <p:extLst>
      <p:ext uri="{BB962C8B-B14F-4D97-AF65-F5344CB8AC3E}">
        <p14:creationId xmlns:p14="http://schemas.microsoft.com/office/powerpoint/2010/main" val="4197411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3E1A-66F2-A9F1-7C74-8AD25BA02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Presentation Aids?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91EF4-6F2B-0531-06C6-83CBEFCEB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used at the time when you are presenting the specific ideas related to the aid</a:t>
            </a:r>
          </a:p>
          <a:p>
            <a:r>
              <a:rPr lang="en-US" dirty="0"/>
              <a:t>Should be easy to use and easy to understand for the listener</a:t>
            </a:r>
          </a:p>
          <a:p>
            <a:endParaRPr lang="en-US" dirty="0"/>
          </a:p>
        </p:txBody>
      </p:sp>
      <p:pic>
        <p:nvPicPr>
          <p:cNvPr id="5" name="Picture 4" descr="A picture containing bars and an arrow up&#10;&#10;Description automatically generated">
            <a:extLst>
              <a:ext uri="{FF2B5EF4-FFF2-40B4-BE49-F238E27FC236}">
                <a16:creationId xmlns:a16="http://schemas.microsoft.com/office/drawing/2014/main" id="{BDBD3169-DA90-A1D1-33FC-6126B7FD6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02147" y="3634450"/>
            <a:ext cx="4931382" cy="32235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43546E-0DE7-9140-7402-4B518BDB3608}"/>
              </a:ext>
            </a:extLst>
          </p:cNvPr>
          <p:cNvSpPr txBox="1"/>
          <p:nvPr/>
        </p:nvSpPr>
        <p:spPr>
          <a:xfrm>
            <a:off x="5602147" y="6858000"/>
            <a:ext cx="49313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pngall.com/business-growth-chart-pn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247242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E14F5-407A-DC81-4A6D-4B1E34821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D135F-F226-98DD-32BB-311B66A8A7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Improve Audience Understanding</a:t>
            </a:r>
          </a:p>
          <a:p>
            <a:pPr lvl="1"/>
            <a:r>
              <a:rPr lang="en-US" dirty="0"/>
              <a:t>Perception and interpretation are highly complex individual processes</a:t>
            </a:r>
          </a:p>
          <a:p>
            <a:pPr lvl="1"/>
            <a:r>
              <a:rPr lang="en-US" dirty="0"/>
              <a:t>Your presentation should be based on careful thought and preparation to maximize the likelihood that your listeners will understand as you intend them too</a:t>
            </a:r>
          </a:p>
          <a:p>
            <a:pPr lvl="2"/>
            <a:r>
              <a:rPr lang="en-US" dirty="0"/>
              <a:t>Clarify – clarify a message that may be complex or if the point is visual</a:t>
            </a:r>
          </a:p>
          <a:p>
            <a:pPr lvl="2"/>
            <a:r>
              <a:rPr lang="en-US" dirty="0"/>
              <a:t>Emphasizing – impresses the listener with the importance of the idea</a:t>
            </a:r>
          </a:p>
        </p:txBody>
      </p:sp>
    </p:spTree>
    <p:extLst>
      <p:ext uri="{BB962C8B-B14F-4D97-AF65-F5344CB8AC3E}">
        <p14:creationId xmlns:p14="http://schemas.microsoft.com/office/powerpoint/2010/main" val="57038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859A3-E463-EA17-34B4-86648F76B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D74E-E705-BC66-5EBB-9B11C51E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Aiding Retention and Recall</a:t>
            </a:r>
          </a:p>
          <a:p>
            <a:pPr lvl="1"/>
            <a:r>
              <a:rPr lang="en-US" dirty="0"/>
              <a:t>83% of human learning occurs visually</a:t>
            </a:r>
          </a:p>
          <a:p>
            <a:pPr lvl="1"/>
            <a:r>
              <a:rPr lang="en-US" dirty="0"/>
              <a:t>Exposure to an image can serve as a memory aid to your listeners</a:t>
            </a:r>
          </a:p>
          <a:p>
            <a:pPr lvl="1"/>
            <a:r>
              <a:rPr lang="en-US" dirty="0"/>
              <a:t>Can boost the speaker’s memory while presenting as well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8188C5-724E-BC87-D68E-AE868B8120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57925" y="3795713"/>
            <a:ext cx="3333750" cy="2381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063040-3BBF-09F8-5A70-FF59D5512411}"/>
              </a:ext>
            </a:extLst>
          </p:cNvPr>
          <p:cNvSpPr txBox="1"/>
          <p:nvPr/>
        </p:nvSpPr>
        <p:spPr>
          <a:xfrm>
            <a:off x="6257925" y="6176963"/>
            <a:ext cx="3333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eniorsafetyadvice.com/how-to-help-elderly-parent-with-memory-loss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50878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7B564-DC70-9DA9-4EEB-28B526CD9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A01E9-B145-C96F-2763-0959D331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Variety and Interest</a:t>
            </a:r>
          </a:p>
          <a:p>
            <a:pPr lvl="1"/>
            <a:r>
              <a:rPr lang="en-US" dirty="0"/>
              <a:t>Increases interest from the audience</a:t>
            </a:r>
          </a:p>
          <a:p>
            <a:pPr lvl="1"/>
            <a:r>
              <a:rPr lang="en-US" dirty="0"/>
              <a:t>Makes the speech about more than just words </a:t>
            </a:r>
          </a:p>
          <a:p>
            <a:pPr lvl="1"/>
            <a:endParaRPr lang="en-US" dirty="0"/>
          </a:p>
        </p:txBody>
      </p:sp>
      <p:pic>
        <p:nvPicPr>
          <p:cNvPr id="5" name="Picture 4" descr="A picture containing text, food, indoor, fruit&#10;&#10;Description automatically generated">
            <a:extLst>
              <a:ext uri="{FF2B5EF4-FFF2-40B4-BE49-F238E27FC236}">
                <a16:creationId xmlns:a16="http://schemas.microsoft.com/office/drawing/2014/main" id="{C4FE0935-2A01-91B5-6BB4-8D2B37047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8357" y="3289630"/>
            <a:ext cx="3247407" cy="30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177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4757-B11A-12E5-22E9-5F2137287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EE0D-6ABB-5044-9852-CA0A590F3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Enhances a Speaker’s Credibility</a:t>
            </a:r>
          </a:p>
          <a:p>
            <a:pPr lvl="1"/>
            <a:r>
              <a:rPr lang="en-US" dirty="0"/>
              <a:t>A high-quality presentation will contribute to your professional image</a:t>
            </a:r>
          </a:p>
          <a:p>
            <a:pPr lvl="1"/>
            <a:r>
              <a:rPr lang="en-US" dirty="0"/>
              <a:t>A poor presentation can appear unprofessional</a:t>
            </a:r>
          </a:p>
          <a:p>
            <a:pPr lvl="1"/>
            <a:r>
              <a:rPr lang="en-US" dirty="0"/>
              <a:t>Presentation aids that contain important information, are clear, clean and uncluttered</a:t>
            </a:r>
          </a:p>
          <a:p>
            <a:pPr lvl="1"/>
            <a:r>
              <a:rPr lang="en-US" dirty="0"/>
              <a:t>Ensure your information is cited if from an outside source</a:t>
            </a:r>
          </a:p>
        </p:txBody>
      </p:sp>
    </p:spTree>
    <p:extLst>
      <p:ext uri="{BB962C8B-B14F-4D97-AF65-F5344CB8AC3E}">
        <p14:creationId xmlns:p14="http://schemas.microsoft.com/office/powerpoint/2010/main" val="326910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98574-2318-6203-7E72-1A3065262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 Problems with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7B56E-B298-4EDA-9D07-038ECB00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only as many presentation aids as necessary</a:t>
            </a:r>
          </a:p>
          <a:p>
            <a:r>
              <a:rPr lang="en-US" dirty="0"/>
              <a:t>Keep presentation aids within the limits of available technology</a:t>
            </a:r>
          </a:p>
          <a:p>
            <a:r>
              <a:rPr lang="en-US" dirty="0"/>
              <a:t>Be prepared to adapt to an uncomfortable or scary situation</a:t>
            </a:r>
          </a:p>
          <a:p>
            <a:r>
              <a:rPr lang="en-US" dirty="0"/>
              <a:t>When you display visual aids, explain what it shows, pointing out important features</a:t>
            </a:r>
          </a:p>
        </p:txBody>
      </p:sp>
    </p:spTree>
    <p:extLst>
      <p:ext uri="{BB962C8B-B14F-4D97-AF65-F5344CB8AC3E}">
        <p14:creationId xmlns:p14="http://schemas.microsoft.com/office/powerpoint/2010/main" val="105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EDBC-A504-11D8-CD5E-8309BB42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Presentation Aids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2F51-8522-B072-F93A-223FCFB06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Charts</a:t>
            </a:r>
          </a:p>
          <a:p>
            <a:pPr lvl="1"/>
            <a:r>
              <a:rPr lang="en-US" dirty="0"/>
              <a:t>Commonly defined as a graphical representation of data or sketch representing an ordered process</a:t>
            </a:r>
          </a:p>
          <a:p>
            <a:r>
              <a:rPr lang="en-US" dirty="0"/>
              <a:t>Statistical Chart</a:t>
            </a:r>
          </a:p>
          <a:p>
            <a:pPr lvl="1"/>
            <a:r>
              <a:rPr lang="en-US" dirty="0"/>
              <a:t>Statistics should be kept as simple as possible and must be explained</a:t>
            </a:r>
          </a:p>
          <a:p>
            <a:r>
              <a:rPr lang="en-US" dirty="0"/>
              <a:t>Sequence of Steps Chart</a:t>
            </a:r>
          </a:p>
          <a:p>
            <a:pPr lvl="1"/>
            <a:r>
              <a:rPr lang="en-US" dirty="0"/>
              <a:t>Describing a process that involves several steps</a:t>
            </a:r>
          </a:p>
          <a:p>
            <a:r>
              <a:rPr lang="en-US" dirty="0"/>
              <a:t>Decision Tree</a:t>
            </a:r>
          </a:p>
          <a:p>
            <a:pPr lvl="1"/>
            <a:r>
              <a:rPr lang="en-US" dirty="0"/>
              <a:t>Show the relationship between ideas</a:t>
            </a:r>
          </a:p>
        </p:txBody>
      </p:sp>
    </p:spTree>
    <p:extLst>
      <p:ext uri="{BB962C8B-B14F-4D97-AF65-F5344CB8AC3E}">
        <p14:creationId xmlns:p14="http://schemas.microsoft.com/office/powerpoint/2010/main" val="112552585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133</TotalTime>
  <Words>1127</Words>
  <Application>Microsoft Office PowerPoint</Application>
  <PresentationFormat>Widescreen</PresentationFormat>
  <Paragraphs>156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Century Gothic</vt:lpstr>
      <vt:lpstr>Wingdings 3</vt:lpstr>
      <vt:lpstr>Wisp</vt:lpstr>
      <vt:lpstr>Chapter 12</vt:lpstr>
      <vt:lpstr>What are Presentation Aids?</vt:lpstr>
      <vt:lpstr>What are Presentation Aids?</vt:lpstr>
      <vt:lpstr>Functions of Presentation Aids</vt:lpstr>
      <vt:lpstr>Functions of Presentation Aids</vt:lpstr>
      <vt:lpstr>Functions of Presentation Aids</vt:lpstr>
      <vt:lpstr>Functions of Presentation Aids</vt:lpstr>
      <vt:lpstr>Avoid Problems with Presentation Aids</vt:lpstr>
      <vt:lpstr>Types of Presentation Aids</vt:lpstr>
      <vt:lpstr>Types of Presentation Aids</vt:lpstr>
      <vt:lpstr>Types of Presentation Aids</vt:lpstr>
      <vt:lpstr>Types of Presentation Aids</vt:lpstr>
      <vt:lpstr>Types of Presentation Aids</vt:lpstr>
      <vt:lpstr>Types of Presentation Aids</vt:lpstr>
      <vt:lpstr>Using Presentation Slides</vt:lpstr>
      <vt:lpstr>The Advantages and Disadvantages of Using Presentation Slides</vt:lpstr>
      <vt:lpstr>Creating a Quality Slide Show</vt:lpstr>
      <vt:lpstr>Creating a Quality Slide Show</vt:lpstr>
      <vt:lpstr>Creating a Quality Slide Show</vt:lpstr>
      <vt:lpstr>Creating a Quality Slide Show</vt:lpstr>
      <vt:lpstr>Low-Tech Presentation Aids</vt:lpstr>
      <vt:lpstr>Low-Tech Presentation Aids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</dc:title>
  <dc:creator>vicki moultry</dc:creator>
  <cp:lastModifiedBy>vicki moultry</cp:lastModifiedBy>
  <cp:revision>4</cp:revision>
  <dcterms:created xsi:type="dcterms:W3CDTF">2022-05-25T14:29:43Z</dcterms:created>
  <dcterms:modified xsi:type="dcterms:W3CDTF">2022-05-25T16:43:11Z</dcterms:modified>
</cp:coreProperties>
</file>