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12192000"/>
  <p:notesSz cx="6858000" cy="9144000"/>
  <p:embeddedFontLst>
    <p:embeddedFont>
      <p:font typeface="Century Gothic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4" roundtripDataSignature="AMtx7mhQYai2W7ClptFsX4I9eOLKq4kFt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enturyGothic-bold.fntdata"/><Relationship Id="rId10" Type="http://schemas.openxmlformats.org/officeDocument/2006/relationships/font" Target="fonts/CenturyGothic-regular.fntdata"/><Relationship Id="rId13" Type="http://schemas.openxmlformats.org/officeDocument/2006/relationships/font" Target="fonts/CenturyGothic-boldItalic.fntdata"/><Relationship Id="rId12" Type="http://schemas.openxmlformats.org/officeDocument/2006/relationships/font" Target="fonts/CenturyGothic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2" name="Google Shape;16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12a7e20697b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12a7e20697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12a7e20697b_0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12a7e20697b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2a7e20697b_0_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12a7e20697b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12a7e20697b_0_2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12a7e20697b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5"/>
          <p:cNvSpPr txBox="1"/>
          <p:nvPr>
            <p:ph type="ctrTitle"/>
          </p:nvPr>
        </p:nvSpPr>
        <p:spPr>
          <a:xfrm>
            <a:off x="2589213" y="2514600"/>
            <a:ext cx="8915399" cy="2262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Century Gothic"/>
              <a:buNone/>
              <a:defRPr sz="5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5"/>
          <p:cNvSpPr txBox="1"/>
          <p:nvPr>
            <p:ph idx="1" type="subTitle"/>
          </p:nvPr>
        </p:nvSpPr>
        <p:spPr>
          <a:xfrm>
            <a:off x="2589213" y="4777379"/>
            <a:ext cx="8915399" cy="11262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1" name="Google Shape;41;p25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5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5"/>
          <p:cNvSpPr/>
          <p:nvPr/>
        </p:nvSpPr>
        <p:spPr>
          <a:xfrm>
            <a:off x="0" y="4323810"/>
            <a:ext cx="1744652" cy="778589"/>
          </a:xfrm>
          <a:custGeom>
            <a:rect b="b" l="l" r="r" t="t"/>
            <a:pathLst>
              <a:path extrusionOk="0" h="166" w="372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p25"/>
          <p:cNvSpPr txBox="1"/>
          <p:nvPr>
            <p:ph idx="12" type="sldNum"/>
          </p:nvPr>
        </p:nvSpPr>
        <p:spPr>
          <a:xfrm>
            <a:off x="531812" y="4529540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aption">
  <p:cSld name="Title and Caption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4"/>
          <p:cNvSpPr txBox="1"/>
          <p:nvPr>
            <p:ph type="title"/>
          </p:nvPr>
        </p:nvSpPr>
        <p:spPr>
          <a:xfrm>
            <a:off x="2589212" y="609600"/>
            <a:ext cx="8915399" cy="311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34"/>
          <p:cNvSpPr txBox="1"/>
          <p:nvPr>
            <p:ph idx="1" type="body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7" name="Google Shape;107;p34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34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34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34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with Caption">
  <p:cSld name="Quote with Caption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5"/>
          <p:cNvSpPr txBox="1"/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35"/>
          <p:cNvSpPr txBox="1"/>
          <p:nvPr>
            <p:ph idx="1" type="body"/>
          </p:nvPr>
        </p:nvSpPr>
        <p:spPr>
          <a:xfrm>
            <a:off x="3275012" y="3505200"/>
            <a:ext cx="753655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114" name="Google Shape;114;p35"/>
          <p:cNvSpPr txBox="1"/>
          <p:nvPr>
            <p:ph idx="2" type="body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5" name="Google Shape;115;p35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35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35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35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9" name="Google Shape;119;p35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35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me Card">
  <p:cSld name="Name Card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6"/>
          <p:cNvSpPr txBox="1"/>
          <p:nvPr>
            <p:ph type="title"/>
          </p:nvPr>
        </p:nvSpPr>
        <p:spPr>
          <a:xfrm>
            <a:off x="2589213" y="2438400"/>
            <a:ext cx="8915400" cy="272484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36"/>
          <p:cNvSpPr txBox="1"/>
          <p:nvPr>
            <p:ph idx="1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124" name="Google Shape;124;p36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36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36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36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Name Card">
  <p:cSld name="Quote Name Card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37"/>
          <p:cNvSpPr txBox="1"/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37"/>
          <p:cNvSpPr txBox="1"/>
          <p:nvPr>
            <p:ph idx="1" type="body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131" name="Google Shape;131;p37"/>
          <p:cNvSpPr txBox="1"/>
          <p:nvPr>
            <p:ph idx="2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132" name="Google Shape;132;p37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37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37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37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6" name="Google Shape;136;p37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3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rue or False">
  <p:cSld name="True or False"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8"/>
          <p:cNvSpPr txBox="1"/>
          <p:nvPr>
            <p:ph type="title"/>
          </p:nvPr>
        </p:nvSpPr>
        <p:spPr>
          <a:xfrm>
            <a:off x="2589212" y="627407"/>
            <a:ext cx="8915399" cy="28800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38"/>
          <p:cNvSpPr txBox="1"/>
          <p:nvPr>
            <p:ph idx="1" type="body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141" name="Google Shape;141;p38"/>
          <p:cNvSpPr txBox="1"/>
          <p:nvPr>
            <p:ph idx="2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142" name="Google Shape;142;p38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38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38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38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39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39"/>
          <p:cNvSpPr txBox="1"/>
          <p:nvPr>
            <p:ph idx="1" type="body"/>
          </p:nvPr>
        </p:nvSpPr>
        <p:spPr>
          <a:xfrm rot="5400000">
            <a:off x="5103812" y="-381000"/>
            <a:ext cx="3886200" cy="89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149" name="Google Shape;149;p39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39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39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39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40"/>
          <p:cNvSpPr txBox="1"/>
          <p:nvPr>
            <p:ph type="title"/>
          </p:nvPr>
        </p:nvSpPr>
        <p:spPr>
          <a:xfrm rot="5400000">
            <a:off x="7756704" y="2165513"/>
            <a:ext cx="5283817" cy="22076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40"/>
          <p:cNvSpPr txBox="1"/>
          <p:nvPr>
            <p:ph idx="1" type="body"/>
          </p:nvPr>
        </p:nvSpPr>
        <p:spPr>
          <a:xfrm rot="5400000">
            <a:off x="3185803" y="30814"/>
            <a:ext cx="5283817" cy="6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156" name="Google Shape;156;p40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40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40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40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6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6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48" name="Google Shape;48;p26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6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26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26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7"/>
          <p:cNvSpPr txBox="1"/>
          <p:nvPr>
            <p:ph type="title"/>
          </p:nvPr>
        </p:nvSpPr>
        <p:spPr>
          <a:xfrm>
            <a:off x="2589212" y="2058750"/>
            <a:ext cx="8915399" cy="146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Century Gothic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7"/>
          <p:cNvSpPr txBox="1"/>
          <p:nvPr>
            <p:ph idx="1" type="body"/>
          </p:nvPr>
        </p:nvSpPr>
        <p:spPr>
          <a:xfrm>
            <a:off x="2589212" y="3530129"/>
            <a:ext cx="8915399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5" name="Google Shape;55;p27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7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7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27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8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28"/>
          <p:cNvSpPr txBox="1"/>
          <p:nvPr>
            <p:ph idx="1" type="body"/>
          </p:nvPr>
        </p:nvSpPr>
        <p:spPr>
          <a:xfrm>
            <a:off x="2589212" y="2133600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62" name="Google Shape;62;p28"/>
          <p:cNvSpPr txBox="1"/>
          <p:nvPr>
            <p:ph idx="2" type="body"/>
          </p:nvPr>
        </p:nvSpPr>
        <p:spPr>
          <a:xfrm>
            <a:off x="7190747" y="2126222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63" name="Google Shape;63;p28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8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28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28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9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9"/>
          <p:cNvSpPr txBox="1"/>
          <p:nvPr>
            <p:ph idx="1" type="body"/>
          </p:nvPr>
        </p:nvSpPr>
        <p:spPr>
          <a:xfrm>
            <a:off x="2939373" y="1972703"/>
            <a:ext cx="3992732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0" name="Google Shape;70;p29"/>
          <p:cNvSpPr txBox="1"/>
          <p:nvPr>
            <p:ph idx="2" type="body"/>
          </p:nvPr>
        </p:nvSpPr>
        <p:spPr>
          <a:xfrm>
            <a:off x="2589212" y="2548966"/>
            <a:ext cx="4342893" cy="3354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71" name="Google Shape;71;p29"/>
          <p:cNvSpPr txBox="1"/>
          <p:nvPr>
            <p:ph idx="3" type="body"/>
          </p:nvPr>
        </p:nvSpPr>
        <p:spPr>
          <a:xfrm>
            <a:off x="7506629" y="1969475"/>
            <a:ext cx="3999001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2" name="Google Shape;72;p29"/>
          <p:cNvSpPr txBox="1"/>
          <p:nvPr>
            <p:ph idx="4" type="body"/>
          </p:nvPr>
        </p:nvSpPr>
        <p:spPr>
          <a:xfrm>
            <a:off x="7166957" y="2545738"/>
            <a:ext cx="4338674" cy="3354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73" name="Google Shape;73;p29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9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29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29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30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0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0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30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30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31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31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31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31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2"/>
          <p:cNvSpPr txBox="1"/>
          <p:nvPr>
            <p:ph type="title"/>
          </p:nvPr>
        </p:nvSpPr>
        <p:spPr>
          <a:xfrm>
            <a:off x="2589212" y="446088"/>
            <a:ext cx="3505199" cy="9763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Century Gothic"/>
              <a:buNone/>
              <a:defRPr b="0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32"/>
          <p:cNvSpPr txBox="1"/>
          <p:nvPr>
            <p:ph idx="1" type="body"/>
          </p:nvPr>
        </p:nvSpPr>
        <p:spPr>
          <a:xfrm>
            <a:off x="6323012" y="446088"/>
            <a:ext cx="5181600" cy="54149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91" name="Google Shape;91;p32"/>
          <p:cNvSpPr txBox="1"/>
          <p:nvPr>
            <p:ph idx="2" type="body"/>
          </p:nvPr>
        </p:nvSpPr>
        <p:spPr>
          <a:xfrm>
            <a:off x="2589212" y="1598613"/>
            <a:ext cx="3505199" cy="4262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92" name="Google Shape;92;p32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32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32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32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3"/>
          <p:cNvSpPr txBox="1"/>
          <p:nvPr>
            <p:ph type="title"/>
          </p:nvPr>
        </p:nvSpPr>
        <p:spPr>
          <a:xfrm>
            <a:off x="2589213" y="4800600"/>
            <a:ext cx="8915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Century Gothic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33"/>
          <p:cNvSpPr/>
          <p:nvPr>
            <p:ph idx="2" type="pic"/>
          </p:nvPr>
        </p:nvSpPr>
        <p:spPr>
          <a:xfrm>
            <a:off x="2589212" y="634965"/>
            <a:ext cx="8915400" cy="3854970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33"/>
          <p:cNvSpPr txBox="1"/>
          <p:nvPr>
            <p:ph idx="1" type="body"/>
          </p:nvPr>
        </p:nvSpPr>
        <p:spPr>
          <a:xfrm>
            <a:off x="2589213" y="5367338"/>
            <a:ext cx="8915400" cy="493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00" name="Google Shape;100;p33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33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33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33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100000">
              <a:srgbClr val="DDE6C3"/>
            </a:gs>
          </a:gsLst>
          <a:path path="circle">
            <a:fillToRect b="100%" r="100%"/>
          </a:path>
          <a:tileRect l="-100%" t="-100%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24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7" name="Google Shape;7;p24"/>
            <p:cNvSpPr/>
            <p:nvPr/>
          </p:nvSpPr>
          <p:spPr>
            <a:xfrm>
              <a:off x="2487613" y="2284413"/>
              <a:ext cx="85725" cy="533400"/>
            </a:xfrm>
            <a:custGeom>
              <a:rect b="b" l="l" r="r" t="t"/>
              <a:pathLst>
                <a:path extrusionOk="0" h="136" w="22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" name="Google Shape;8;p24"/>
            <p:cNvSpPr/>
            <p:nvPr/>
          </p:nvSpPr>
          <p:spPr>
            <a:xfrm>
              <a:off x="2597151" y="2779713"/>
              <a:ext cx="550863" cy="1978025"/>
            </a:xfrm>
            <a:custGeom>
              <a:rect b="b" l="l" r="r" t="t"/>
              <a:pathLst>
                <a:path extrusionOk="0" h="504" w="140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" name="Google Shape;9;p24"/>
            <p:cNvSpPr/>
            <p:nvPr/>
          </p:nvSpPr>
          <p:spPr>
            <a:xfrm>
              <a:off x="3175001" y="4730750"/>
              <a:ext cx="519113" cy="1209675"/>
            </a:xfrm>
            <a:custGeom>
              <a:rect b="b" l="l" r="r" t="t"/>
              <a:pathLst>
                <a:path extrusionOk="0" h="308" w="132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" name="Google Shape;10;p24"/>
            <p:cNvSpPr/>
            <p:nvPr/>
          </p:nvSpPr>
          <p:spPr>
            <a:xfrm>
              <a:off x="3305176" y="5630863"/>
              <a:ext cx="146050" cy="309563"/>
            </a:xfrm>
            <a:custGeom>
              <a:rect b="b" l="l" r="r" t="t"/>
              <a:pathLst>
                <a:path extrusionOk="0" h="79" w="37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Google Shape;11;p24"/>
            <p:cNvSpPr/>
            <p:nvPr/>
          </p:nvSpPr>
          <p:spPr>
            <a:xfrm>
              <a:off x="2573338" y="2817813"/>
              <a:ext cx="700088" cy="2835275"/>
            </a:xfrm>
            <a:custGeom>
              <a:rect b="b" l="l" r="r" t="t"/>
              <a:pathLst>
                <a:path extrusionOk="0" h="722" w="178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4"/>
            <p:cNvSpPr/>
            <p:nvPr/>
          </p:nvSpPr>
          <p:spPr>
            <a:xfrm>
              <a:off x="2506663" y="285750"/>
              <a:ext cx="90488" cy="2493963"/>
            </a:xfrm>
            <a:custGeom>
              <a:rect b="b" l="l" r="r" t="t"/>
              <a:pathLst>
                <a:path extrusionOk="0" h="635" w="23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4"/>
            <p:cNvSpPr/>
            <p:nvPr/>
          </p:nvSpPr>
          <p:spPr>
            <a:xfrm>
              <a:off x="2554288" y="2598738"/>
              <a:ext cx="66675" cy="420688"/>
            </a:xfrm>
            <a:custGeom>
              <a:rect b="b" l="l" r="r" t="t"/>
              <a:pathLst>
                <a:path extrusionOk="0" h="107" w="1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4"/>
            <p:cNvSpPr/>
            <p:nvPr/>
          </p:nvSpPr>
          <p:spPr>
            <a:xfrm>
              <a:off x="3143251" y="4757738"/>
              <a:ext cx="161925" cy="873125"/>
            </a:xfrm>
            <a:custGeom>
              <a:rect b="b" l="l" r="r" t="t"/>
              <a:pathLst>
                <a:path extrusionOk="0" h="222" w="41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4"/>
            <p:cNvSpPr/>
            <p:nvPr/>
          </p:nvSpPr>
          <p:spPr>
            <a:xfrm>
              <a:off x="3148013" y="1282700"/>
              <a:ext cx="1768475" cy="3448050"/>
            </a:xfrm>
            <a:custGeom>
              <a:rect b="b" l="l" r="r" t="t"/>
              <a:pathLst>
                <a:path extrusionOk="0" h="878" w="450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24"/>
            <p:cNvSpPr/>
            <p:nvPr/>
          </p:nvSpPr>
          <p:spPr>
            <a:xfrm>
              <a:off x="3273426" y="5653088"/>
              <a:ext cx="138113" cy="287338"/>
            </a:xfrm>
            <a:custGeom>
              <a:rect b="b" l="l" r="r" t="t"/>
              <a:pathLst>
                <a:path extrusionOk="0" h="73" w="35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Google Shape;17;p24"/>
            <p:cNvSpPr/>
            <p:nvPr/>
          </p:nvSpPr>
          <p:spPr>
            <a:xfrm>
              <a:off x="3143251" y="4656138"/>
              <a:ext cx="31750" cy="188913"/>
            </a:xfrm>
            <a:custGeom>
              <a:rect b="b" l="l" r="r" t="t"/>
              <a:pathLst>
                <a:path extrusionOk="0" h="48" w="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Google Shape;18;p24"/>
            <p:cNvSpPr/>
            <p:nvPr/>
          </p:nvSpPr>
          <p:spPr>
            <a:xfrm>
              <a:off x="3211513" y="5410200"/>
              <a:ext cx="203200" cy="530225"/>
            </a:xfrm>
            <a:custGeom>
              <a:rect b="b" l="l" r="r" t="t"/>
              <a:pathLst>
                <a:path extrusionOk="0" h="135" w="52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" name="Google Shape;19;p24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20" name="Google Shape;20;p24"/>
            <p:cNvSpPr/>
            <p:nvPr/>
          </p:nvSpPr>
          <p:spPr>
            <a:xfrm>
              <a:off x="6627813" y="194833"/>
              <a:ext cx="409575" cy="3646488"/>
            </a:xfrm>
            <a:custGeom>
              <a:rect b="b" l="l" r="r" t="t"/>
              <a:pathLst>
                <a:path extrusionOk="0" h="920" w="103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24"/>
            <p:cNvSpPr/>
            <p:nvPr/>
          </p:nvSpPr>
          <p:spPr>
            <a:xfrm>
              <a:off x="7061201" y="3771900"/>
              <a:ext cx="350838" cy="1309688"/>
            </a:xfrm>
            <a:custGeom>
              <a:rect b="b" l="l" r="r" t="t"/>
              <a:pathLst>
                <a:path extrusionOk="0" h="330" w="88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24"/>
            <p:cNvSpPr/>
            <p:nvPr/>
          </p:nvSpPr>
          <p:spPr>
            <a:xfrm>
              <a:off x="7439026" y="5053013"/>
              <a:ext cx="357188" cy="820738"/>
            </a:xfrm>
            <a:custGeom>
              <a:rect b="b" l="l" r="r" t="t"/>
              <a:pathLst>
                <a:path extrusionOk="0" h="207" w="90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24"/>
            <p:cNvSpPr/>
            <p:nvPr/>
          </p:nvSpPr>
          <p:spPr>
            <a:xfrm>
              <a:off x="7037388" y="3811588"/>
              <a:ext cx="457200" cy="1852613"/>
            </a:xfrm>
            <a:custGeom>
              <a:rect b="b" l="l" r="r" t="t"/>
              <a:pathLst>
                <a:path extrusionOk="0" h="467" w="115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24"/>
            <p:cNvSpPr/>
            <p:nvPr/>
          </p:nvSpPr>
          <p:spPr>
            <a:xfrm>
              <a:off x="6992938" y="1263650"/>
              <a:ext cx="144463" cy="2508250"/>
            </a:xfrm>
            <a:custGeom>
              <a:rect b="b" l="l" r="r" t="t"/>
              <a:pathLst>
                <a:path extrusionOk="0" h="633" w="36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p24"/>
            <p:cNvSpPr/>
            <p:nvPr/>
          </p:nvSpPr>
          <p:spPr>
            <a:xfrm>
              <a:off x="7526338" y="5640388"/>
              <a:ext cx="111125" cy="233363"/>
            </a:xfrm>
            <a:custGeom>
              <a:rect b="b" l="l" r="r" t="t"/>
              <a:pathLst>
                <a:path extrusionOk="0" h="59" w="28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26;p24"/>
            <p:cNvSpPr/>
            <p:nvPr/>
          </p:nvSpPr>
          <p:spPr>
            <a:xfrm>
              <a:off x="7021513" y="3598863"/>
              <a:ext cx="68263" cy="423863"/>
            </a:xfrm>
            <a:custGeom>
              <a:rect b="b" l="l" r="r" t="t"/>
              <a:pathLst>
                <a:path extrusionOk="0" h="107" w="1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27;p24"/>
            <p:cNvSpPr/>
            <p:nvPr/>
          </p:nvSpPr>
          <p:spPr>
            <a:xfrm>
              <a:off x="7412038" y="2801938"/>
              <a:ext cx="1168400" cy="2251075"/>
            </a:xfrm>
            <a:custGeom>
              <a:rect b="b" l="l" r="r" t="t"/>
              <a:pathLst>
                <a:path extrusionOk="0" h="568" w="294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8;p24"/>
            <p:cNvSpPr/>
            <p:nvPr/>
          </p:nvSpPr>
          <p:spPr>
            <a:xfrm>
              <a:off x="7494588" y="5664200"/>
              <a:ext cx="100013" cy="209550"/>
            </a:xfrm>
            <a:custGeom>
              <a:rect b="b" l="l" r="r" t="t"/>
              <a:pathLst>
                <a:path extrusionOk="0" h="53" w="25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9;p24"/>
            <p:cNvSpPr/>
            <p:nvPr/>
          </p:nvSpPr>
          <p:spPr>
            <a:xfrm>
              <a:off x="7412038" y="5081588"/>
              <a:ext cx="114300" cy="558800"/>
            </a:xfrm>
            <a:custGeom>
              <a:rect b="b" l="l" r="r" t="t"/>
              <a:pathLst>
                <a:path extrusionOk="0" h="141" w="29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24"/>
            <p:cNvSpPr/>
            <p:nvPr/>
          </p:nvSpPr>
          <p:spPr>
            <a:xfrm>
              <a:off x="7412038" y="4978400"/>
              <a:ext cx="31750" cy="188913"/>
            </a:xfrm>
            <a:custGeom>
              <a:rect b="b" l="l" r="r" t="t"/>
              <a:pathLst>
                <a:path extrusionOk="0" h="48" w="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24"/>
            <p:cNvSpPr/>
            <p:nvPr/>
          </p:nvSpPr>
          <p:spPr>
            <a:xfrm>
              <a:off x="7439026" y="5434013"/>
              <a:ext cx="174625" cy="439738"/>
            </a:xfrm>
            <a:custGeom>
              <a:rect b="b" l="l" r="r" t="t"/>
              <a:pathLst>
                <a:path extrusionOk="0" h="111" w="44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2" name="Google Shape;32;p24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24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  <a:defRPr b="0" i="0" sz="3600" u="none" cap="none" strike="noStrik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Google Shape;34;p24"/>
          <p:cNvSpPr txBox="1"/>
          <p:nvPr>
            <p:ph idx="1" type="body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  <a:defRPr b="0" i="0" sz="18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3020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🠶"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🠶"/>
              <a:defRPr b="0" i="0" sz="14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0480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0480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0480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0480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04800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04800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5" name="Google Shape;35;p24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6" name="Google Shape;36;p24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7" name="Google Shape;37;p24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"/>
          <p:cNvSpPr txBox="1"/>
          <p:nvPr>
            <p:ph type="ctrTitle"/>
          </p:nvPr>
        </p:nvSpPr>
        <p:spPr>
          <a:xfrm>
            <a:off x="2589213" y="2514600"/>
            <a:ext cx="8915399" cy="2262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Century Gothic"/>
              <a:buNone/>
            </a:pPr>
            <a:r>
              <a:rPr lang="en-US"/>
              <a:t>Chapter 13</a:t>
            </a:r>
            <a:endParaRPr/>
          </a:p>
        </p:txBody>
      </p:sp>
      <p:sp>
        <p:nvSpPr>
          <p:cNvPr id="165" name="Google Shape;165;p1"/>
          <p:cNvSpPr txBox="1"/>
          <p:nvPr>
            <p:ph idx="1" type="subTitle"/>
          </p:nvPr>
        </p:nvSpPr>
        <p:spPr>
          <a:xfrm>
            <a:off x="2589213" y="4777379"/>
            <a:ext cx="8915399" cy="11262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Informative speaking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12a7e20697b_0_5"/>
          <p:cNvSpPr txBox="1"/>
          <p:nvPr>
            <p:ph type="title"/>
          </p:nvPr>
        </p:nvSpPr>
        <p:spPr>
          <a:xfrm>
            <a:off x="2592925" y="624110"/>
            <a:ext cx="8911800" cy="1281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 is an Informative Speech</a:t>
            </a:r>
            <a:endParaRPr/>
          </a:p>
        </p:txBody>
      </p:sp>
      <p:sp>
        <p:nvSpPr>
          <p:cNvPr id="171" name="Google Shape;171;g12a7e20697b_0_5"/>
          <p:cNvSpPr txBox="1"/>
          <p:nvPr>
            <p:ph idx="1" type="body"/>
          </p:nvPr>
        </p:nvSpPr>
        <p:spPr>
          <a:xfrm>
            <a:off x="2589212" y="2133600"/>
            <a:ext cx="8915400" cy="3777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Informative speech is  based entirely and exclusively on facts.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It aims at conveying knowledge.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Informative speech is not a persuasive speech: 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US"/>
              <a:t>It does not attempt to convince the audience that one thing is better than another.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US"/>
              <a:t>It does not advocate a course of action.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Informative speech is important because…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the speaker can choose to present information that is of most value to the audience.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the speaker is not just overloading the audience with data.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it can have an indirect effect on someone.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12a7e20697b_0_10"/>
          <p:cNvSpPr txBox="1"/>
          <p:nvPr>
            <p:ph type="title"/>
          </p:nvPr>
        </p:nvSpPr>
        <p:spPr>
          <a:xfrm>
            <a:off x="2592925" y="624110"/>
            <a:ext cx="8911800" cy="1281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Types of Informative Speeches</a:t>
            </a:r>
            <a:endParaRPr/>
          </a:p>
        </p:txBody>
      </p:sp>
      <p:sp>
        <p:nvSpPr>
          <p:cNvPr id="177" name="Google Shape;177;g12a7e20697b_0_10"/>
          <p:cNvSpPr txBox="1"/>
          <p:nvPr>
            <p:ph idx="1" type="body"/>
          </p:nvPr>
        </p:nvSpPr>
        <p:spPr>
          <a:xfrm>
            <a:off x="2589212" y="2133600"/>
            <a:ext cx="8915400" cy="3777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History: Objects, places, ideas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Biography: Focus on a specific person’s life, accomplishments, history.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Processes:  provide information on steps to accomplish a specific task, goal, or process. ex. how to bake chocolate chip cookies in 10 steps).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Ideas and </a:t>
            </a:r>
            <a:r>
              <a:rPr lang="en-US"/>
              <a:t>concepts</a:t>
            </a:r>
            <a:r>
              <a:rPr lang="en-US"/>
              <a:t>: Ex. What does democracy mean?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Categories or divisions: Ex. Four different types of diamonds.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12a7e20697b_0_15"/>
          <p:cNvSpPr txBox="1"/>
          <p:nvPr>
            <p:ph type="title"/>
          </p:nvPr>
        </p:nvSpPr>
        <p:spPr>
          <a:xfrm>
            <a:off x="2592925" y="624110"/>
            <a:ext cx="8911800" cy="1281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/>
              <a:t>Guidelines for Informative Speech Topic Selection and Preparation</a:t>
            </a:r>
            <a:endParaRPr sz="3200"/>
          </a:p>
        </p:txBody>
      </p:sp>
      <p:sp>
        <p:nvSpPr>
          <p:cNvPr id="183" name="Google Shape;183;g12a7e20697b_0_15"/>
          <p:cNvSpPr txBox="1"/>
          <p:nvPr>
            <p:ph idx="1" type="body"/>
          </p:nvPr>
        </p:nvSpPr>
        <p:spPr>
          <a:xfrm>
            <a:off x="2589212" y="2133600"/>
            <a:ext cx="8915400" cy="3777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Pick a focused topic- don’t be broad. </a:t>
            </a:r>
            <a:endParaRPr/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/>
              <a:t>Ex. Abraham Lincoln </a:t>
            </a:r>
            <a:endParaRPr b="1"/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/>
              <a:t>Specific purpose:</a:t>
            </a:r>
            <a:r>
              <a:rPr lang="en-US"/>
              <a:t> To inform my audience about Abraham Lincoln’s administration of the Civil War</a:t>
            </a:r>
            <a:endParaRPr/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/>
              <a:t>Main points: </a:t>
            </a:r>
            <a:endParaRPr b="1"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655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entury Gothic"/>
              <a:buAutoNum type="alphaUcPeriod"/>
            </a:pPr>
            <a:r>
              <a:rPr lang="en-US" sz="1700">
                <a:solidFill>
                  <a:schemeClr val="dk1"/>
                </a:solidFill>
              </a:rPr>
              <a:t>The Civil War began in the aftermath of Lincoln’s Election and Inauguration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entury Gothic"/>
              <a:buAutoNum type="alphaUcPeriod"/>
            </a:pPr>
            <a:r>
              <a:rPr lang="en-US" sz="1700">
                <a:solidFill>
                  <a:schemeClr val="dk1"/>
                </a:solidFill>
              </a:rPr>
              <a:t>Finding the right military leaders for the Union was his major challenge at the beginning.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entury Gothic"/>
              <a:buAutoNum type="alphaUcPeriod"/>
            </a:pPr>
            <a:r>
              <a:rPr lang="en-US" sz="1700">
                <a:solidFill>
                  <a:schemeClr val="dk1"/>
                </a:solidFill>
              </a:rPr>
              <a:t>The Emancipation Proclamation changed the nature of the War.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entury Gothic"/>
              <a:buAutoNum type="alphaUcPeriod"/>
            </a:pPr>
            <a:r>
              <a:rPr lang="en-US" sz="1700">
                <a:solidFill>
                  <a:schemeClr val="dk1"/>
                </a:solidFill>
              </a:rPr>
              <a:t>Lincoln adopted a policy that led to the North’s victory.</a:t>
            </a:r>
            <a:endParaRPr sz="17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12a7e20697b_0_27"/>
          <p:cNvSpPr txBox="1"/>
          <p:nvPr>
            <p:ph type="title"/>
          </p:nvPr>
        </p:nvSpPr>
        <p:spPr>
          <a:xfrm>
            <a:off x="2592925" y="624110"/>
            <a:ext cx="8911800" cy="1281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4375"/>
              <a:buFont typeface="Arial"/>
              <a:buNone/>
            </a:pPr>
            <a:r>
              <a:rPr lang="en-US" sz="3200"/>
              <a:t>Guidelines for Informative Speech Topic Selection and Preparation (continued)</a:t>
            </a:r>
            <a:endParaRPr sz="3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g12a7e20697b_0_27"/>
          <p:cNvSpPr txBox="1"/>
          <p:nvPr>
            <p:ph idx="1" type="body"/>
          </p:nvPr>
        </p:nvSpPr>
        <p:spPr>
          <a:xfrm>
            <a:off x="2589212" y="2133600"/>
            <a:ext cx="8915400" cy="3777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2. Avoid faux or fake informative speech topics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3. Be accurate, clear, address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4. Keep in mind audience diversity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Wisp">
  <a:themeElements>
    <a:clrScheme name="Wisp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2022-02-06T19:26:48Z</dcterms:created>
  <dc:creator>vicki moultry</dc:creator>
</cp:coreProperties>
</file>