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y="6858000" cx="12192000"/>
  <p:notesSz cx="6858000" cy="9144000"/>
  <p:embeddedFontLst>
    <p:embeddedFont>
      <p:font typeface="Century Gothic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8" roundtripDataSignature="AMtx7miNP+Rl/wexeMsjC5epE63B24IPx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font" Target="fonts/CenturyGothic-regular.fntdata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CenturyGothic-italic.fntdata"/><Relationship Id="rId25" Type="http://schemas.openxmlformats.org/officeDocument/2006/relationships/font" Target="fonts/CenturyGothic-bold.fntdata"/><Relationship Id="rId28" Type="http://customschemas.google.com/relationships/presentationmetadata" Target="metadata"/><Relationship Id="rId27" Type="http://schemas.openxmlformats.org/officeDocument/2006/relationships/font" Target="fonts/CenturyGothic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1"/>
          <p:cNvSpPr txBox="1"/>
          <p:nvPr>
            <p:ph type="ctrTitle"/>
          </p:nvPr>
        </p:nvSpPr>
        <p:spPr>
          <a:xfrm>
            <a:off x="2589213" y="2514600"/>
            <a:ext cx="8915399" cy="2262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entury Gothic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1"/>
          <p:cNvSpPr txBox="1"/>
          <p:nvPr>
            <p:ph idx="1" type="subTitle"/>
          </p:nvPr>
        </p:nvSpPr>
        <p:spPr>
          <a:xfrm>
            <a:off x="2589213" y="4777379"/>
            <a:ext cx="8915399" cy="11262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1" name="Google Shape;41;p21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1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1"/>
          <p:cNvSpPr/>
          <p:nvPr/>
        </p:nvSpPr>
        <p:spPr>
          <a:xfrm>
            <a:off x="0" y="4323810"/>
            <a:ext cx="1744652" cy="778589"/>
          </a:xfrm>
          <a:custGeom>
            <a:rect b="b" l="l" r="r" t="t"/>
            <a:pathLst>
              <a:path extrusionOk="0" h="166" w="372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21"/>
          <p:cNvSpPr txBox="1"/>
          <p:nvPr>
            <p:ph idx="12" type="sldNum"/>
          </p:nvPr>
        </p:nvSpPr>
        <p:spPr>
          <a:xfrm>
            <a:off x="531812" y="4529540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0"/>
          <p:cNvSpPr txBox="1"/>
          <p:nvPr>
            <p:ph type="title"/>
          </p:nvPr>
        </p:nvSpPr>
        <p:spPr>
          <a:xfrm>
            <a:off x="2589212" y="609600"/>
            <a:ext cx="8915399" cy="3117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30"/>
          <p:cNvSpPr txBox="1"/>
          <p:nvPr>
            <p:ph idx="1" type="body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7" name="Google Shape;107;p30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30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30"/>
          <p:cNvSpPr/>
          <p:nvPr/>
        </p:nvSpPr>
        <p:spPr>
          <a:xfrm flipH="1" rot="10800000">
            <a:off x="-4189" y="31781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30"/>
          <p:cNvSpPr txBox="1"/>
          <p:nvPr>
            <p:ph idx="12" type="sldNum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1"/>
          <p:cNvSpPr txBox="1"/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31"/>
          <p:cNvSpPr txBox="1"/>
          <p:nvPr>
            <p:ph idx="1" type="body"/>
          </p:nvPr>
        </p:nvSpPr>
        <p:spPr>
          <a:xfrm>
            <a:off x="3275012" y="3505200"/>
            <a:ext cx="7536554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 sz="16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14" name="Google Shape;114;p31"/>
          <p:cNvSpPr txBox="1"/>
          <p:nvPr>
            <p:ph idx="2" type="body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5" name="Google Shape;115;p31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31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31"/>
          <p:cNvSpPr/>
          <p:nvPr/>
        </p:nvSpPr>
        <p:spPr>
          <a:xfrm flipH="1" rot="10800000">
            <a:off x="-4189" y="31781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31"/>
          <p:cNvSpPr txBox="1"/>
          <p:nvPr>
            <p:ph idx="12" type="sldNum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9" name="Google Shape;119;p31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20" name="Google Shape;120;p31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2"/>
          <p:cNvSpPr txBox="1"/>
          <p:nvPr>
            <p:ph type="title"/>
          </p:nvPr>
        </p:nvSpPr>
        <p:spPr>
          <a:xfrm>
            <a:off x="2589213" y="2438400"/>
            <a:ext cx="8915400" cy="272484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32"/>
          <p:cNvSpPr txBox="1"/>
          <p:nvPr>
            <p:ph idx="1" type="body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24" name="Google Shape;124;p32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32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32"/>
          <p:cNvSpPr/>
          <p:nvPr/>
        </p:nvSpPr>
        <p:spPr>
          <a:xfrm flipH="1" rot="10800000">
            <a:off x="-4189" y="491172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32"/>
          <p:cNvSpPr txBox="1"/>
          <p:nvPr>
            <p:ph idx="12" type="sldNum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Name Card">
  <p:cSld name="Quote Name Card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3"/>
          <p:cNvSpPr txBox="1"/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33"/>
          <p:cNvSpPr txBox="1"/>
          <p:nvPr>
            <p:ph idx="1" type="body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31" name="Google Shape;131;p33"/>
          <p:cNvSpPr txBox="1"/>
          <p:nvPr>
            <p:ph idx="2" type="body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32" name="Google Shape;132;p33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33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33"/>
          <p:cNvSpPr/>
          <p:nvPr/>
        </p:nvSpPr>
        <p:spPr>
          <a:xfrm flipH="1" rot="10800000">
            <a:off x="-4189" y="491172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33"/>
          <p:cNvSpPr txBox="1"/>
          <p:nvPr>
            <p:ph idx="12" type="sldNum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6" name="Google Shape;136;p3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37" name="Google Shape;137;p33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ue or False">
  <p:cSld name="True or False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4"/>
          <p:cNvSpPr txBox="1"/>
          <p:nvPr>
            <p:ph type="title"/>
          </p:nvPr>
        </p:nvSpPr>
        <p:spPr>
          <a:xfrm>
            <a:off x="2589212" y="627407"/>
            <a:ext cx="8915399" cy="28800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34"/>
          <p:cNvSpPr txBox="1"/>
          <p:nvPr>
            <p:ph idx="1" type="body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41" name="Google Shape;141;p34"/>
          <p:cNvSpPr txBox="1"/>
          <p:nvPr>
            <p:ph idx="2" type="body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42" name="Google Shape;142;p34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34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34"/>
          <p:cNvSpPr/>
          <p:nvPr/>
        </p:nvSpPr>
        <p:spPr>
          <a:xfrm flipH="1" rot="10800000">
            <a:off x="-4189" y="491172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34"/>
          <p:cNvSpPr txBox="1"/>
          <p:nvPr>
            <p:ph idx="12" type="sldNum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5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35"/>
          <p:cNvSpPr txBox="1"/>
          <p:nvPr>
            <p:ph idx="1" type="body"/>
          </p:nvPr>
        </p:nvSpPr>
        <p:spPr>
          <a:xfrm rot="5400000">
            <a:off x="5103812" y="-381000"/>
            <a:ext cx="3886200" cy="89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49" name="Google Shape;149;p35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35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35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35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6"/>
          <p:cNvSpPr txBox="1"/>
          <p:nvPr>
            <p:ph type="title"/>
          </p:nvPr>
        </p:nvSpPr>
        <p:spPr>
          <a:xfrm rot="5400000">
            <a:off x="7756704" y="2165513"/>
            <a:ext cx="5283817" cy="2207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36"/>
          <p:cNvSpPr txBox="1"/>
          <p:nvPr>
            <p:ph idx="1" type="body"/>
          </p:nvPr>
        </p:nvSpPr>
        <p:spPr>
          <a:xfrm rot="5400000">
            <a:off x="3185803" y="30814"/>
            <a:ext cx="5283817" cy="6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56" name="Google Shape;156;p36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36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36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36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2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2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48" name="Google Shape;48;p22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2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2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22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3"/>
          <p:cNvSpPr txBox="1"/>
          <p:nvPr>
            <p:ph type="title"/>
          </p:nvPr>
        </p:nvSpPr>
        <p:spPr>
          <a:xfrm>
            <a:off x="2589212" y="2058750"/>
            <a:ext cx="8915399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3"/>
          <p:cNvSpPr txBox="1"/>
          <p:nvPr>
            <p:ph idx="1" type="body"/>
          </p:nvPr>
        </p:nvSpPr>
        <p:spPr>
          <a:xfrm>
            <a:off x="2589212" y="3530129"/>
            <a:ext cx="8915399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595959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5" name="Google Shape;55;p23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3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3"/>
          <p:cNvSpPr/>
          <p:nvPr/>
        </p:nvSpPr>
        <p:spPr>
          <a:xfrm flipH="1" rot="10800000">
            <a:off x="-4189" y="31781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23"/>
          <p:cNvSpPr txBox="1"/>
          <p:nvPr>
            <p:ph idx="12" type="sldNum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4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4"/>
          <p:cNvSpPr txBox="1"/>
          <p:nvPr>
            <p:ph idx="1" type="body"/>
          </p:nvPr>
        </p:nvSpPr>
        <p:spPr>
          <a:xfrm>
            <a:off x="2589212" y="2133600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62" name="Google Shape;62;p24"/>
          <p:cNvSpPr txBox="1"/>
          <p:nvPr>
            <p:ph idx="2" type="body"/>
          </p:nvPr>
        </p:nvSpPr>
        <p:spPr>
          <a:xfrm>
            <a:off x="7190747" y="2126222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63" name="Google Shape;63;p24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4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4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24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5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5"/>
          <p:cNvSpPr txBox="1"/>
          <p:nvPr>
            <p:ph idx="1" type="body"/>
          </p:nvPr>
        </p:nvSpPr>
        <p:spPr>
          <a:xfrm>
            <a:off x="2939373" y="1972703"/>
            <a:ext cx="3992732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40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70" name="Google Shape;70;p25"/>
          <p:cNvSpPr txBox="1"/>
          <p:nvPr>
            <p:ph idx="2" type="body"/>
          </p:nvPr>
        </p:nvSpPr>
        <p:spPr>
          <a:xfrm>
            <a:off x="2589212" y="2548966"/>
            <a:ext cx="4342893" cy="33540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71" name="Google Shape;71;p25"/>
          <p:cNvSpPr txBox="1"/>
          <p:nvPr>
            <p:ph idx="3" type="body"/>
          </p:nvPr>
        </p:nvSpPr>
        <p:spPr>
          <a:xfrm>
            <a:off x="7506629" y="1969475"/>
            <a:ext cx="399900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40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72" name="Google Shape;72;p25"/>
          <p:cNvSpPr txBox="1"/>
          <p:nvPr>
            <p:ph idx="4" type="body"/>
          </p:nvPr>
        </p:nvSpPr>
        <p:spPr>
          <a:xfrm>
            <a:off x="7166957" y="2545738"/>
            <a:ext cx="4338674" cy="33540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73" name="Google Shape;73;p25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5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5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25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6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6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6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6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6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7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7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7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27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8"/>
          <p:cNvSpPr txBox="1"/>
          <p:nvPr>
            <p:ph type="title"/>
          </p:nvPr>
        </p:nvSpPr>
        <p:spPr>
          <a:xfrm>
            <a:off x="2589212" y="446088"/>
            <a:ext cx="3505199" cy="9763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Century Gothic"/>
              <a:buNone/>
              <a:defRPr b="0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8"/>
          <p:cNvSpPr txBox="1"/>
          <p:nvPr>
            <p:ph idx="1" type="body"/>
          </p:nvPr>
        </p:nvSpPr>
        <p:spPr>
          <a:xfrm>
            <a:off x="6323012" y="446088"/>
            <a:ext cx="5181600" cy="54149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91" name="Google Shape;91;p28"/>
          <p:cNvSpPr txBox="1"/>
          <p:nvPr>
            <p:ph idx="2" type="body"/>
          </p:nvPr>
        </p:nvSpPr>
        <p:spPr>
          <a:xfrm>
            <a:off x="2589212" y="1598613"/>
            <a:ext cx="3505199" cy="4262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92" name="Google Shape;92;p28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8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8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8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9"/>
          <p:cNvSpPr txBox="1"/>
          <p:nvPr>
            <p:ph type="title"/>
          </p:nvPr>
        </p:nvSpPr>
        <p:spPr>
          <a:xfrm>
            <a:off x="2589213" y="4800600"/>
            <a:ext cx="8915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9"/>
          <p:cNvSpPr/>
          <p:nvPr>
            <p:ph idx="2" type="pic"/>
          </p:nvPr>
        </p:nvSpPr>
        <p:spPr>
          <a:xfrm>
            <a:off x="2589212" y="634965"/>
            <a:ext cx="8915400" cy="3854970"/>
          </a:xfrm>
          <a:prstGeom prst="rect">
            <a:avLst/>
          </a:prstGeom>
          <a:noFill/>
          <a:ln>
            <a:noFill/>
          </a:ln>
        </p:spPr>
      </p:sp>
      <p:sp>
        <p:nvSpPr>
          <p:cNvPr id="99" name="Google Shape;99;p29"/>
          <p:cNvSpPr txBox="1"/>
          <p:nvPr>
            <p:ph idx="1" type="body"/>
          </p:nvPr>
        </p:nvSpPr>
        <p:spPr>
          <a:xfrm>
            <a:off x="2589213" y="5367338"/>
            <a:ext cx="8915400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00" name="Google Shape;100;p29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9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9"/>
          <p:cNvSpPr/>
          <p:nvPr/>
        </p:nvSpPr>
        <p:spPr>
          <a:xfrm flipH="1" rot="10800000">
            <a:off x="-4189" y="491172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29"/>
          <p:cNvSpPr txBox="1"/>
          <p:nvPr>
            <p:ph idx="12" type="sldNum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DDE6C3"/>
            </a:gs>
          </a:gsLst>
          <a:path path="circle">
            <a:fillToRect b="100%" r="100%"/>
          </a:path>
          <a:tileRect l="-100%" t="-100%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20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7" name="Google Shape;7;p20"/>
            <p:cNvSpPr/>
            <p:nvPr/>
          </p:nvSpPr>
          <p:spPr>
            <a:xfrm>
              <a:off x="2487613" y="2284413"/>
              <a:ext cx="85725" cy="533400"/>
            </a:xfrm>
            <a:custGeom>
              <a:rect b="b" l="l" r="r" t="t"/>
              <a:pathLst>
                <a:path extrusionOk="0" h="136" w="22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" name="Google Shape;8;p20"/>
            <p:cNvSpPr/>
            <p:nvPr/>
          </p:nvSpPr>
          <p:spPr>
            <a:xfrm>
              <a:off x="2597151" y="2779713"/>
              <a:ext cx="550863" cy="1978025"/>
            </a:xfrm>
            <a:custGeom>
              <a:rect b="b" l="l" r="r" t="t"/>
              <a:pathLst>
                <a:path extrusionOk="0" h="504" w="140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" name="Google Shape;9;p20"/>
            <p:cNvSpPr/>
            <p:nvPr/>
          </p:nvSpPr>
          <p:spPr>
            <a:xfrm>
              <a:off x="3175001" y="4730750"/>
              <a:ext cx="519113" cy="1209675"/>
            </a:xfrm>
            <a:custGeom>
              <a:rect b="b" l="l" r="r" t="t"/>
              <a:pathLst>
                <a:path extrusionOk="0" h="308" w="132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" name="Google Shape;10;p20"/>
            <p:cNvSpPr/>
            <p:nvPr/>
          </p:nvSpPr>
          <p:spPr>
            <a:xfrm>
              <a:off x="3305176" y="5630863"/>
              <a:ext cx="146050" cy="309563"/>
            </a:xfrm>
            <a:custGeom>
              <a:rect b="b" l="l" r="r" t="t"/>
              <a:pathLst>
                <a:path extrusionOk="0" h="79" w="37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" name="Google Shape;11;p20"/>
            <p:cNvSpPr/>
            <p:nvPr/>
          </p:nvSpPr>
          <p:spPr>
            <a:xfrm>
              <a:off x="2573338" y="2817813"/>
              <a:ext cx="700088" cy="2835275"/>
            </a:xfrm>
            <a:custGeom>
              <a:rect b="b" l="l" r="r" t="t"/>
              <a:pathLst>
                <a:path extrusionOk="0" h="722" w="178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0"/>
            <p:cNvSpPr/>
            <p:nvPr/>
          </p:nvSpPr>
          <p:spPr>
            <a:xfrm>
              <a:off x="2506663" y="285750"/>
              <a:ext cx="90488" cy="2493963"/>
            </a:xfrm>
            <a:custGeom>
              <a:rect b="b" l="l" r="r" t="t"/>
              <a:pathLst>
                <a:path extrusionOk="0" h="635" w="23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0"/>
            <p:cNvSpPr/>
            <p:nvPr/>
          </p:nvSpPr>
          <p:spPr>
            <a:xfrm>
              <a:off x="2554288" y="2598738"/>
              <a:ext cx="66675" cy="420688"/>
            </a:xfrm>
            <a:custGeom>
              <a:rect b="b" l="l" r="r" t="t"/>
              <a:pathLst>
                <a:path extrusionOk="0" h="107" w="1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0"/>
            <p:cNvSpPr/>
            <p:nvPr/>
          </p:nvSpPr>
          <p:spPr>
            <a:xfrm>
              <a:off x="3143251" y="4757738"/>
              <a:ext cx="161925" cy="873125"/>
            </a:xfrm>
            <a:custGeom>
              <a:rect b="b" l="l" r="r" t="t"/>
              <a:pathLst>
                <a:path extrusionOk="0" h="222" w="41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0"/>
            <p:cNvSpPr/>
            <p:nvPr/>
          </p:nvSpPr>
          <p:spPr>
            <a:xfrm>
              <a:off x="3148013" y="1282700"/>
              <a:ext cx="1768475" cy="3448050"/>
            </a:xfrm>
            <a:custGeom>
              <a:rect b="b" l="l" r="r" t="t"/>
              <a:pathLst>
                <a:path extrusionOk="0" h="878" w="450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0"/>
            <p:cNvSpPr/>
            <p:nvPr/>
          </p:nvSpPr>
          <p:spPr>
            <a:xfrm>
              <a:off x="3273426" y="5653088"/>
              <a:ext cx="138113" cy="287338"/>
            </a:xfrm>
            <a:custGeom>
              <a:rect b="b" l="l" r="r" t="t"/>
              <a:pathLst>
                <a:path extrusionOk="0" h="73" w="35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0"/>
            <p:cNvSpPr/>
            <p:nvPr/>
          </p:nvSpPr>
          <p:spPr>
            <a:xfrm>
              <a:off x="3143251" y="4656138"/>
              <a:ext cx="31750" cy="188913"/>
            </a:xfrm>
            <a:custGeom>
              <a:rect b="b" l="l" r="r" t="t"/>
              <a:pathLst>
                <a:path extrusionOk="0" h="48" w="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0"/>
            <p:cNvSpPr/>
            <p:nvPr/>
          </p:nvSpPr>
          <p:spPr>
            <a:xfrm>
              <a:off x="3211513" y="5410200"/>
              <a:ext cx="203200" cy="530225"/>
            </a:xfrm>
            <a:custGeom>
              <a:rect b="b" l="l" r="r" t="t"/>
              <a:pathLst>
                <a:path extrusionOk="0" h="135" w="52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" name="Google Shape;19;p20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20" name="Google Shape;20;p20"/>
            <p:cNvSpPr/>
            <p:nvPr/>
          </p:nvSpPr>
          <p:spPr>
            <a:xfrm>
              <a:off x="6627813" y="194833"/>
              <a:ext cx="409575" cy="3646488"/>
            </a:xfrm>
            <a:custGeom>
              <a:rect b="b" l="l" r="r" t="t"/>
              <a:pathLst>
                <a:path extrusionOk="0" h="920" w="103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0"/>
            <p:cNvSpPr/>
            <p:nvPr/>
          </p:nvSpPr>
          <p:spPr>
            <a:xfrm>
              <a:off x="7061201" y="3771900"/>
              <a:ext cx="350838" cy="1309688"/>
            </a:xfrm>
            <a:custGeom>
              <a:rect b="b" l="l" r="r" t="t"/>
              <a:pathLst>
                <a:path extrusionOk="0" h="330" w="88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20"/>
            <p:cNvSpPr/>
            <p:nvPr/>
          </p:nvSpPr>
          <p:spPr>
            <a:xfrm>
              <a:off x="7439026" y="5053013"/>
              <a:ext cx="357188" cy="820738"/>
            </a:xfrm>
            <a:custGeom>
              <a:rect b="b" l="l" r="r" t="t"/>
              <a:pathLst>
                <a:path extrusionOk="0" h="207" w="90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20"/>
            <p:cNvSpPr/>
            <p:nvPr/>
          </p:nvSpPr>
          <p:spPr>
            <a:xfrm>
              <a:off x="7037388" y="3811588"/>
              <a:ext cx="457200" cy="1852613"/>
            </a:xfrm>
            <a:custGeom>
              <a:rect b="b" l="l" r="r" t="t"/>
              <a:pathLst>
                <a:path extrusionOk="0" h="467" w="115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0"/>
            <p:cNvSpPr/>
            <p:nvPr/>
          </p:nvSpPr>
          <p:spPr>
            <a:xfrm>
              <a:off x="6992938" y="1263650"/>
              <a:ext cx="144463" cy="2508250"/>
            </a:xfrm>
            <a:custGeom>
              <a:rect b="b" l="l" r="r" t="t"/>
              <a:pathLst>
                <a:path extrusionOk="0" h="633" w="36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0"/>
            <p:cNvSpPr/>
            <p:nvPr/>
          </p:nvSpPr>
          <p:spPr>
            <a:xfrm>
              <a:off x="7526338" y="5640388"/>
              <a:ext cx="111125" cy="233363"/>
            </a:xfrm>
            <a:custGeom>
              <a:rect b="b" l="l" r="r" t="t"/>
              <a:pathLst>
                <a:path extrusionOk="0" h="59" w="28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20"/>
            <p:cNvSpPr/>
            <p:nvPr/>
          </p:nvSpPr>
          <p:spPr>
            <a:xfrm>
              <a:off x="7021513" y="3598863"/>
              <a:ext cx="68263" cy="423863"/>
            </a:xfrm>
            <a:custGeom>
              <a:rect b="b" l="l" r="r" t="t"/>
              <a:pathLst>
                <a:path extrusionOk="0" h="107" w="1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20"/>
            <p:cNvSpPr/>
            <p:nvPr/>
          </p:nvSpPr>
          <p:spPr>
            <a:xfrm>
              <a:off x="7412038" y="2801938"/>
              <a:ext cx="1168400" cy="2251075"/>
            </a:xfrm>
            <a:custGeom>
              <a:rect b="b" l="l" r="r" t="t"/>
              <a:pathLst>
                <a:path extrusionOk="0" h="568" w="294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0"/>
            <p:cNvSpPr/>
            <p:nvPr/>
          </p:nvSpPr>
          <p:spPr>
            <a:xfrm>
              <a:off x="7494588" y="5664200"/>
              <a:ext cx="100013" cy="209550"/>
            </a:xfrm>
            <a:custGeom>
              <a:rect b="b" l="l" r="r" t="t"/>
              <a:pathLst>
                <a:path extrusionOk="0" h="53" w="25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0"/>
            <p:cNvSpPr/>
            <p:nvPr/>
          </p:nvSpPr>
          <p:spPr>
            <a:xfrm>
              <a:off x="7412038" y="5081588"/>
              <a:ext cx="114300" cy="558800"/>
            </a:xfrm>
            <a:custGeom>
              <a:rect b="b" l="l" r="r" t="t"/>
              <a:pathLst>
                <a:path extrusionOk="0" h="141" w="29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20"/>
            <p:cNvSpPr/>
            <p:nvPr/>
          </p:nvSpPr>
          <p:spPr>
            <a:xfrm>
              <a:off x="7412038" y="4978400"/>
              <a:ext cx="31750" cy="188913"/>
            </a:xfrm>
            <a:custGeom>
              <a:rect b="b" l="l" r="r" t="t"/>
              <a:pathLst>
                <a:path extrusionOk="0" h="48" w="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0"/>
            <p:cNvSpPr/>
            <p:nvPr/>
          </p:nvSpPr>
          <p:spPr>
            <a:xfrm>
              <a:off x="7439026" y="5434013"/>
              <a:ext cx="174625" cy="439738"/>
            </a:xfrm>
            <a:custGeom>
              <a:rect b="b" l="l" r="r" t="t"/>
              <a:pathLst>
                <a:path extrusionOk="0" h="111" w="44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" name="Google Shape;32;p20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20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  <a:defRPr b="0" i="0" sz="36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4" name="Google Shape;34;p20"/>
          <p:cNvSpPr txBox="1"/>
          <p:nvPr>
            <p:ph idx="1" type="body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🠶"/>
              <a:defRPr b="0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02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🠶"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🠶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048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48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048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048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048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048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5" name="Google Shape;35;p20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6" name="Google Shape;36;p20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7" name="Google Shape;37;p20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Relationship Id="rId4" Type="http://schemas.openxmlformats.org/officeDocument/2006/relationships/hyperlink" Target="http://rdc.libguides.com/learningskills/notetaking" TargetMode="External"/><Relationship Id="rId5" Type="http://schemas.openxmlformats.org/officeDocument/2006/relationships/hyperlink" Target="https://creativecommons.org/licenses/by-nc-sa/3.0/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"/>
          <p:cNvSpPr txBox="1"/>
          <p:nvPr>
            <p:ph type="ctrTitle"/>
          </p:nvPr>
        </p:nvSpPr>
        <p:spPr>
          <a:xfrm>
            <a:off x="2589213" y="2514600"/>
            <a:ext cx="8915399" cy="2262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entury Gothic"/>
              <a:buNone/>
            </a:pPr>
            <a:r>
              <a:rPr lang="en-US"/>
              <a:t>Chapter 8</a:t>
            </a:r>
            <a:endParaRPr/>
          </a:p>
        </p:txBody>
      </p:sp>
      <p:sp>
        <p:nvSpPr>
          <p:cNvPr id="165" name="Google Shape;165;p1"/>
          <p:cNvSpPr txBox="1"/>
          <p:nvPr>
            <p:ph idx="1" type="subTitle"/>
          </p:nvPr>
        </p:nvSpPr>
        <p:spPr>
          <a:xfrm>
            <a:off x="2589213" y="4777379"/>
            <a:ext cx="8915399" cy="11262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Organizing and Outlining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0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/>
              <a:t>Chronological Pattern</a:t>
            </a:r>
            <a:endParaRPr/>
          </a:p>
        </p:txBody>
      </p:sp>
      <p:sp>
        <p:nvSpPr>
          <p:cNvPr id="221" name="Google Shape;221;p10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The main points are presented in time order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Shows the interconnectedness of the main points and follows the topic over time</a:t>
            </a:r>
            <a:endParaRPr/>
          </a:p>
        </p:txBody>
      </p:sp>
      <p:pic>
        <p:nvPicPr>
          <p:cNvPr descr="Hourglass with green sand" id="222" name="Google Shape;22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19372" y="3692324"/>
            <a:ext cx="3813297" cy="3165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1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/>
              <a:t>Topical Pattern</a:t>
            </a:r>
            <a:endParaRPr/>
          </a:p>
        </p:txBody>
      </p:sp>
      <p:sp>
        <p:nvSpPr>
          <p:cNvPr id="228" name="Google Shape;228;p11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Main points support the thesis, but the order of presentation isn’t important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Main points are there to prove or provide information about the thesis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2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/>
              <a:t>Spatial Pattern</a:t>
            </a:r>
            <a:endParaRPr/>
          </a:p>
        </p:txBody>
      </p:sp>
      <p:sp>
        <p:nvSpPr>
          <p:cNvPr id="234" name="Google Shape;234;p12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Arrange main points according to their physical or geographic relationships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Main points would be described as the spaces they are, giving the audience a visual image of the space</a:t>
            </a:r>
            <a:endParaRPr/>
          </a:p>
          <a:p>
            <a:pPr indent="-228600" lvl="0" marL="34290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descr="Top view of a straw hat and a colorful blanket on a blue surface" id="235" name="Google Shape;23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37812" y="4791918"/>
            <a:ext cx="5301687" cy="20660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3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/>
              <a:t>Causal Pattern</a:t>
            </a:r>
            <a:endParaRPr/>
          </a:p>
        </p:txBody>
      </p:sp>
      <p:sp>
        <p:nvSpPr>
          <p:cNvPr id="241" name="Google Shape;241;p13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Explaining the cause of an event and the event that occurred, main points may be cause-cause-effect or effect-cause-cause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In an informative speech there is no judgement or discussion of whether this is good or bad, it is just an event</a:t>
            </a:r>
            <a:endParaRPr/>
          </a:p>
        </p:txBody>
      </p:sp>
      <p:pic>
        <p:nvPicPr>
          <p:cNvPr descr="Onions growing out of soil" id="242" name="Google Shape;24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5928" y="4896090"/>
            <a:ext cx="5922835" cy="19619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4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/>
              <a:t>Outlining Your Speech</a:t>
            </a:r>
            <a:endParaRPr/>
          </a:p>
        </p:txBody>
      </p:sp>
      <p:sp>
        <p:nvSpPr>
          <p:cNvPr id="248" name="Google Shape;248;p14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Outlines or textual arrangements are very common ways of organizing a speech before it is delivered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Helps the speaker see the main points as it relates to the thesis and how they correspond to each other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5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/>
              <a:t>Preparation Outline</a:t>
            </a:r>
            <a:endParaRPr/>
          </a:p>
        </p:txBody>
      </p:sp>
      <p:sp>
        <p:nvSpPr>
          <p:cNvPr id="254" name="Google Shape;254;p15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The outline that helps the speaker prepare their speech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The first outline created with initial ideas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Should include full sentences but not an essay of information</a:t>
            </a:r>
            <a:endParaRPr/>
          </a:p>
        </p:txBody>
      </p:sp>
      <p:pic>
        <p:nvPicPr>
          <p:cNvPr descr="Table&#10;&#10;Description automatically generated" id="255" name="Google Shape;25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11564" y="3519069"/>
            <a:ext cx="2256819" cy="2742973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15"/>
          <p:cNvSpPr txBox="1"/>
          <p:nvPr/>
        </p:nvSpPr>
        <p:spPr>
          <a:xfrm>
            <a:off x="8611564" y="6262043"/>
            <a:ext cx="225681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sng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This Photo</a:t>
            </a:r>
            <a:r>
              <a:rPr b="0" i="0" lang="en-US" sz="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by Unknown Author is licensed under </a:t>
            </a:r>
            <a:r>
              <a:rPr b="0" i="0" lang="en-US" sz="900" u="sng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CC BY-SA-NC</a:t>
            </a:r>
            <a:endParaRPr sz="9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6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/>
              <a:t>Speaking Outline</a:t>
            </a:r>
            <a:endParaRPr/>
          </a:p>
        </p:txBody>
      </p:sp>
      <p:sp>
        <p:nvSpPr>
          <p:cNvPr id="262" name="Google Shape;262;p16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Used when the speech is delivered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Brief words and phrases to remind the speaker of the points, supporting information and signposts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Could be on notecards, or paper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7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/>
              <a:t>Components of an Outline</a:t>
            </a:r>
            <a:endParaRPr/>
          </a:p>
        </p:txBody>
      </p:sp>
      <p:sp>
        <p:nvSpPr>
          <p:cNvPr id="268" name="Google Shape;268;p17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Main points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Main points support the thesis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Single declarative sentences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Main points are numbered with Roman numerals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8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/>
              <a:t>Components of an Outline</a:t>
            </a:r>
            <a:endParaRPr/>
          </a:p>
        </p:txBody>
      </p:sp>
      <p:sp>
        <p:nvSpPr>
          <p:cNvPr id="274" name="Google Shape;274;p18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Subordination and Coordination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Subpoints support the main points and are numbered under the previous point, 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Coordination means that all the numbers or letters represent the same higher order idea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en-US"/>
              <a:t>Parallelism – beginning each sentence in a similar way, using similar grammatical patterns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en-US"/>
              <a:t>Division – Main points are divided into subpoints for support, there must be 2 supporting points minimum for each main point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9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/>
              <a:t>Connecting your Main points</a:t>
            </a:r>
            <a:endParaRPr/>
          </a:p>
        </p:txBody>
      </p:sp>
      <p:sp>
        <p:nvSpPr>
          <p:cNvPr id="280" name="Google Shape;280;p19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Transition statements are connectives that help move the audience through the speech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Each speech is a collection of main points, transitions help the audience know we have moved to a new main point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en-US"/>
              <a:t>Signposts – word or short phrase that signals movement into another point such as “next” or “first”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en-US"/>
              <a:t>Internal previews and summaries – provides a preview of what is coming or recaps what has been discussed, longer sentences</a:t>
            </a:r>
            <a:endParaRPr/>
          </a:p>
          <a:p>
            <a:pPr indent="-184150" lvl="1" marL="74295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en-US"/>
              <a:t>Example:  “So far, we have seen that the pencil has a long and interesting history (internal summary).  Now (signpost), we can look at how the pencil can be used” (internal preview)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/>
              <a:t>Introduction to Organizing and Outlining</a:t>
            </a:r>
            <a:endParaRPr/>
          </a:p>
        </p:txBody>
      </p:sp>
      <p:sp>
        <p:nvSpPr>
          <p:cNvPr id="171" name="Google Shape;171;p2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Steps to creating a rhetorical masterpiece: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en-US"/>
              <a:t>Selecting a topic appropriate to the General Purpose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en-US"/>
              <a:t>Deciding on a specific purpose of the speech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en-US"/>
              <a:t>Creating a thesis statement (central idea)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en-US"/>
              <a:t>Selecting the main points and organizing them</a:t>
            </a:r>
            <a:endParaRPr/>
          </a:p>
          <a:p>
            <a:pPr indent="-184150" lvl="1" marL="74295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184150" lvl="1" marL="74295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en-US"/>
              <a:t>Let’s talk about creating a speech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/>
              <a:t>The General Purpose</a:t>
            </a:r>
            <a:endParaRPr/>
          </a:p>
        </p:txBody>
      </p:sp>
      <p:sp>
        <p:nvSpPr>
          <p:cNvPr id="177" name="Google Shape;177;p3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General purpose falls into one of three categories</a:t>
            </a:r>
            <a:endParaRPr/>
          </a:p>
          <a:p>
            <a:pPr indent="-228600" lvl="0" marL="34290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Speaking to Inform:  teach the audience about the topic, presenting facts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Speaking to Persuade: choose a side of a topic and advocate for that side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Speaking to Entertain:  connecting the audience to the celebration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/>
              <a:t>The Topic</a:t>
            </a:r>
            <a:endParaRPr/>
          </a:p>
        </p:txBody>
      </p:sp>
      <p:sp>
        <p:nvSpPr>
          <p:cNvPr id="183" name="Google Shape;183;p4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Choosing a topic involves brainstorming the speakers interests and activities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There should be a connection between the speaker and the topic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Other considerations: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en-US"/>
              <a:t>Time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en-US"/>
              <a:t>Audience interest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en-US"/>
              <a:t>Ability to find resources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en-US"/>
              <a:t>Occasion and setting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5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/>
              <a:t>The Specific Purpose</a:t>
            </a:r>
            <a:endParaRPr/>
          </a:p>
        </p:txBody>
      </p:sp>
      <p:sp>
        <p:nvSpPr>
          <p:cNvPr id="189" name="Google Shape;189;p5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The specific purpose clearly states what the speech will achieve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A single sentence on what the audience will gain from the speech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The specific purpose is a combination of the General Purpose and the Topic</a:t>
            </a:r>
            <a:endParaRPr/>
          </a:p>
          <a:p>
            <a:pPr indent="-228600" lvl="0" marL="34290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General Purpose:  to inform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Topic: Blue Whales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Specific Purpose: To teach my audience about the family interactions of blue whales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6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/>
              <a:t>The Thesis Statement</a:t>
            </a:r>
            <a:endParaRPr/>
          </a:p>
        </p:txBody>
      </p:sp>
      <p:sp>
        <p:nvSpPr>
          <p:cNvPr id="195" name="Google Shape;195;p6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A single declarative statement that captures the main idea of the speech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Gives the audience a preview of what to expect from the speech</a:t>
            </a:r>
            <a:endParaRPr/>
          </a:p>
        </p:txBody>
      </p:sp>
      <p:pic>
        <p:nvPicPr>
          <p:cNvPr descr="Telescope" id="196" name="Google Shape;19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70115" y="4398379"/>
            <a:ext cx="5347505" cy="23670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7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/>
              <a:t>The Preview Statement</a:t>
            </a:r>
            <a:endParaRPr/>
          </a:p>
        </p:txBody>
      </p:sp>
      <p:sp>
        <p:nvSpPr>
          <p:cNvPr id="202" name="Google Shape;202;p7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Previews the main points of the speech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The speaker states the upcoming main points with the goal of providing a path for the audience to follow in the speech</a:t>
            </a:r>
            <a:endParaRPr/>
          </a:p>
          <a:p>
            <a:pPr indent="-228600" lvl="0" marL="34290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descr="Path winding through a grassy field" id="203" name="Google Shape;20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80476" y="3477670"/>
            <a:ext cx="3624614" cy="3015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8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/>
              <a:t>The Body of the Speech</a:t>
            </a:r>
            <a:endParaRPr/>
          </a:p>
        </p:txBody>
      </p:sp>
      <p:sp>
        <p:nvSpPr>
          <p:cNvPr id="209" name="Google Shape;209;p8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3 – 4 Main points that support the thesis and help the audience to achieve the specific purpose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The opportunity to provide your supporting evidence and do the work outlined in the specific purpose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9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/>
              <a:t>Organizing Patterns for an Informative Speech</a:t>
            </a:r>
            <a:endParaRPr/>
          </a:p>
        </p:txBody>
      </p:sp>
      <p:sp>
        <p:nvSpPr>
          <p:cNvPr id="215" name="Google Shape;215;p9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Organizing is how the main points and information are presented to the audience 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This section covers organizational patterns for Informative speeches and Persuasive Propositions of Fact speeches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Wisp">
  <a:themeElements>
    <a:clrScheme name="Wisp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2022-04-10T11:15:29Z</dcterms:created>
  <dc:creator>vicki moultry</dc:creator>
</cp:coreProperties>
</file>