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A156-D0A8-40D9-AA7F-86F1D9E24D8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3CB631E-B47B-442B-A700-CDBEC185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01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A156-D0A8-40D9-AA7F-86F1D9E24D8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CB631E-B47B-442B-A700-CDBEC185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9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A156-D0A8-40D9-AA7F-86F1D9E24D8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CB631E-B47B-442B-A700-CDBEC1854FF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2842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A156-D0A8-40D9-AA7F-86F1D9E24D8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CB631E-B47B-442B-A700-CDBEC185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56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A156-D0A8-40D9-AA7F-86F1D9E24D8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CB631E-B47B-442B-A700-CDBEC1854FF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9909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A156-D0A8-40D9-AA7F-86F1D9E24D8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CB631E-B47B-442B-A700-CDBEC185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89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A156-D0A8-40D9-AA7F-86F1D9E24D8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631E-B47B-442B-A700-CDBEC185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93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A156-D0A8-40D9-AA7F-86F1D9E24D8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631E-B47B-442B-A700-CDBEC185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84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A156-D0A8-40D9-AA7F-86F1D9E24D8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631E-B47B-442B-A700-CDBEC185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33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A156-D0A8-40D9-AA7F-86F1D9E24D8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CB631E-B47B-442B-A700-CDBEC185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43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A156-D0A8-40D9-AA7F-86F1D9E24D8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3CB631E-B47B-442B-A700-CDBEC185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666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A156-D0A8-40D9-AA7F-86F1D9E24D8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3CB631E-B47B-442B-A700-CDBEC185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102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A156-D0A8-40D9-AA7F-86F1D9E24D8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631E-B47B-442B-A700-CDBEC185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9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A156-D0A8-40D9-AA7F-86F1D9E24D8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631E-B47B-442B-A700-CDBEC185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0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A156-D0A8-40D9-AA7F-86F1D9E24D8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631E-B47B-442B-A700-CDBEC185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6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A156-D0A8-40D9-AA7F-86F1D9E24D8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CB631E-B47B-442B-A700-CDBEC185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2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0A156-D0A8-40D9-AA7F-86F1D9E24D8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3CB631E-B47B-442B-A700-CDBEC1854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6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6B613-C1A4-4742-BD8E-6132CD880E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10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205E38-2FFC-4195-B50A-508870604B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Introductions and Conclusions</a:t>
            </a:r>
          </a:p>
        </p:txBody>
      </p:sp>
    </p:spTree>
    <p:extLst>
      <p:ext uri="{BB962C8B-B14F-4D97-AF65-F5344CB8AC3E}">
        <p14:creationId xmlns:p14="http://schemas.microsoft.com/office/powerpoint/2010/main" val="2066674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22C10-6A5D-4899-8856-1C6DB889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Capture the audience’s attention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A383C-DC9C-4102-A6AC-41333656A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Powerful Visual Aid</a:t>
            </a:r>
          </a:p>
          <a:p>
            <a:endParaRPr lang="en-US" dirty="0"/>
          </a:p>
          <a:p>
            <a:r>
              <a:rPr lang="en-US" dirty="0"/>
              <a:t>A picture is worth a thousand words, start strong and make an impression</a:t>
            </a:r>
          </a:p>
        </p:txBody>
      </p:sp>
    </p:spTree>
    <p:extLst>
      <p:ext uri="{BB962C8B-B14F-4D97-AF65-F5344CB8AC3E}">
        <p14:creationId xmlns:p14="http://schemas.microsoft.com/office/powerpoint/2010/main" val="2411259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C340D-0F87-4672-9B26-C8194C4A0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Introduce and Establish Credibility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3D242-C919-4A1C-8D09-AE78D8967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audience </a:t>
            </a: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 judge your credibility based upon two crucial factors: your perceived competence and character </a:t>
            </a:r>
            <a:endParaRPr lang="en-US" sz="1800" dirty="0">
              <a:solidFill>
                <a:srgbClr val="000000"/>
              </a:solidFill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b="1" dirty="0">
              <a:solidFill>
                <a:srgbClr val="000000"/>
              </a:solidFill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Competence </a:t>
            </a: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ensures your audience that you know your subject well. You have a strong knowledge base, and you are well prepared to share the topic with your listeners</a:t>
            </a:r>
            <a:endParaRPr lang="en-US" sz="1800" b="1" dirty="0">
              <a:solidFill>
                <a:srgbClr val="000000"/>
              </a:solidFill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b="1" dirty="0">
              <a:solidFill>
                <a:srgbClr val="000000"/>
              </a:solidFill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second factor is he audience’s 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assessment of your character </a:t>
            </a: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Can you be trusted? Do you have their best interests at heart?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57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E34AA-F5A2-494A-A320-B385BC90F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Reveal the topic through a Thesis and Preview of Main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C468E-4FF7-4A5F-9856-DEC92B026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thesis statement is a singular thought that tells the audience what the speech is about. It should be a strong, single, declarative sentence that captures the main point of your presentation. </a:t>
            </a:r>
          </a:p>
          <a:p>
            <a:endParaRPr lang="en-US" sz="1800" dirty="0">
              <a:solidFill>
                <a:srgbClr val="000000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preview is like giving your audience a map for a car trip: They will have an overview of where you will be taking them</a:t>
            </a:r>
            <a:endParaRPr lang="en-US" dirty="0"/>
          </a:p>
        </p:txBody>
      </p:sp>
      <p:pic>
        <p:nvPicPr>
          <p:cNvPr id="5" name="Picture 4" descr="Red thumbtacks on a map">
            <a:extLst>
              <a:ext uri="{FF2B5EF4-FFF2-40B4-BE49-F238E27FC236}">
                <a16:creationId xmlns:a16="http://schemas.microsoft.com/office/drawing/2014/main" id="{83EA1E8A-B452-4B46-ABE9-FE1AEF0AED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025" y="5153025"/>
            <a:ext cx="4758936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432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A5DA6-56D0-4428-B949-BDEA25480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BD2DA-8F4C-4822-A9A3-B1F1321DF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want your final sentences to be ones that are remembered and valued. </a:t>
            </a:r>
          </a:p>
          <a:p>
            <a:endParaRPr lang="en-US" sz="1800" dirty="0">
              <a:solidFill>
                <a:srgbClr val="000000"/>
              </a:solidFill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conclusion is the last opportunity to share anything with the audience, you don’t want to waste those valuable seconds</a:t>
            </a:r>
          </a:p>
          <a:p>
            <a:endParaRPr lang="en-US" sz="1800" dirty="0">
              <a:solidFill>
                <a:srgbClr val="000000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A conclusion should: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Wrap things up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Summarize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Tell the audience where to go from here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Close the speech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573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1239B-355B-44F2-ADDB-2E558DAA1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 Things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52A81-D9B1-41FA-8180-0B0C79852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</a:t>
            </a: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you transition into your conclusion and use appropriate signposting, your audience realizes that the speech will come full circle. </a:t>
            </a:r>
          </a:p>
          <a:p>
            <a:r>
              <a:rPr lang="en-US" sz="1800" dirty="0">
                <a:solidFill>
                  <a:srgbClr val="0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The transition into the conclusion is a brake light to signify we are stopping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479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4D48C-BDD7-4AF2-BA3B-D62109439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E8153-80E0-4B26-B5A0-323408BFD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Simply reword -or even restate-your original thesis statement or preview statement in the past tense will effectively summarize your speech. </a:t>
            </a:r>
          </a:p>
          <a:p>
            <a:endParaRPr lang="en-US" sz="1800" dirty="0">
              <a:solidFill>
                <a:srgbClr val="000000"/>
              </a:solidFill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 this will feel very repetitive to you as a speaker, it is useful in helping the audience understand and retain the information you covered.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013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34DB0-A328-4F2A-99C4-6284D3B0D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Go From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D8071-FD76-4041-A9ED-8B883EB09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Informative speaking often creates an interest in the audience to learn more about your topic</a:t>
            </a:r>
          </a:p>
          <a:p>
            <a:endParaRPr lang="en-US" sz="1800" dirty="0">
              <a:solidFill>
                <a:srgbClr val="000000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Persuasive presentation conclusions want to utilize the last opportunity to challenge the listeners to action. </a:t>
            </a:r>
          </a:p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conclusion in a persuasive speech is where the call to action or advocacy is provided and is what makes your speech truly persuasive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194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8276C-3ADD-412B-B765-E348FB8DD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of Finality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5D220-5BAD-48BF-BA76-B0994149F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last statement of your presentation should be thoroughly planned to let the audience know you are done. </a:t>
            </a:r>
          </a:p>
          <a:p>
            <a:endParaRPr lang="en-US" sz="1800" dirty="0">
              <a:solidFill>
                <a:srgbClr val="000000"/>
              </a:solidFill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want your final statement to leave a strong lasting impact.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670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FC5DB-96A4-43C1-BFB1-266C89649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30583-D62C-4367-9087-71CFF7710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marR="36703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are four important tasks that must be accomplished during the first few minutes of a speech. You must:</a:t>
            </a:r>
          </a:p>
          <a:p>
            <a:pPr marL="114300" marR="36703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104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Capture the audience’s attention and give them a reason to listen.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58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Self introduce and establish your credibility/ethos.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375920" lvl="0" indent="-342900" fontAlgn="base">
              <a:lnSpc>
                <a:spcPct val="107000"/>
              </a:lnSpc>
              <a:spcBef>
                <a:spcPts val="58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Reveal the topic of the speech through a clear thesis and relate it to the audience.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720090" lvl="0" indent="-342900" fontAlgn="base">
              <a:lnSpc>
                <a:spcPct val="107000"/>
              </a:lnSpc>
              <a:spcBef>
                <a:spcPts val="515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Preview the body of the speech by specifically outlining the main points you will cover.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605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E0DB9-8239-487A-A0FD-94F12FE33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Capture the Audience’s Attention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3A5CA-5A98-418D-B26F-1BCCDE57C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opening statement is known as an </a:t>
            </a:r>
            <a:r>
              <a:rPr lang="en-US" sz="1800" b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attention getter</a:t>
            </a:r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This is your opportunity to capture the audience’s attention, but also help them to understand how this speech relates to them.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Depending on the overall time limit of a presentation, an ideal introduction should last no more than 30 seconds to 1 minute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9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E99E7-35CD-4C7C-8B7B-877458FE1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Capture the audience’s attention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4C6AE-601B-4EE7-9221-1657D6DA4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Ask A Question</a:t>
            </a:r>
          </a:p>
          <a:p>
            <a:endParaRPr lang="en-US" dirty="0"/>
          </a:p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you ask your audience a question, they have to think.</a:t>
            </a:r>
          </a:p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process of thinking, they are paying attention. </a:t>
            </a:r>
          </a:p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Ideally your question should be rhetorical, you don’t want the audience to answer out loud</a:t>
            </a:r>
            <a:endParaRPr lang="en-US" dirty="0"/>
          </a:p>
        </p:txBody>
      </p:sp>
      <p:pic>
        <p:nvPicPr>
          <p:cNvPr id="5" name="Picture 4" descr="Confused Bee">
            <a:extLst>
              <a:ext uri="{FF2B5EF4-FFF2-40B4-BE49-F238E27FC236}">
                <a16:creationId xmlns:a16="http://schemas.microsoft.com/office/drawing/2014/main" id="{9CB03C8E-E894-4F1D-B376-D94C5D9729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946778"/>
            <a:ext cx="321945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577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12B02-ED13-46B1-9C55-1BA024D03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Capture the audience’s attention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8C50F-D6B8-4976-B83E-087A985D8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a Quotation</a:t>
            </a:r>
          </a:p>
          <a:p>
            <a:endParaRPr lang="en-US" dirty="0"/>
          </a:p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Ensure the quote is relevant to your topic.</a:t>
            </a:r>
          </a:p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If you use a quote, it should be impactful and cause your audience to want to hear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632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491B121-12B5-4977-A064-636AB0B9B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2916C7-19FC-4E21-8075-73516B722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6574536" cy="1259894"/>
          </a:xfrm>
        </p:spPr>
        <p:txBody>
          <a:bodyPr>
            <a:normAutofit/>
          </a:bodyPr>
          <a:lstStyle/>
          <a:p>
            <a:r>
              <a:rPr lang="en-US" dirty="0"/>
              <a:t>Capture the audience’s attention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D05F70-AB3E-4472-B26B-EFE6A5A59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1BC7B-FC75-4A87-96F5-805B7C975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4" y="2133600"/>
            <a:ext cx="6574535" cy="3759253"/>
          </a:xfrm>
        </p:spPr>
        <p:txBody>
          <a:bodyPr>
            <a:normAutofit/>
          </a:bodyPr>
          <a:lstStyle/>
          <a:p>
            <a:r>
              <a:rPr lang="en-US" dirty="0"/>
              <a:t>Use a startling statistic</a:t>
            </a:r>
          </a:p>
          <a:p>
            <a:endParaRPr lang="en-US" dirty="0"/>
          </a:p>
          <a:p>
            <a:r>
              <a:rPr lang="en-US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Audiences tend to remember startling information even after the speech ends, and it helps to get their attention. </a:t>
            </a:r>
          </a:p>
          <a:p>
            <a:r>
              <a:rPr lang="en-US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Finding a statistic that also connects the audience to the topic can be very impactful</a:t>
            </a:r>
            <a:endParaRPr lang="en-US" dirty="0"/>
          </a:p>
        </p:txBody>
      </p:sp>
      <p:pic>
        <p:nvPicPr>
          <p:cNvPr id="4" name="Graphic 3" descr="Bar chart outline">
            <a:extLst>
              <a:ext uri="{FF2B5EF4-FFF2-40B4-BE49-F238E27FC236}">
                <a16:creationId xmlns:a16="http://schemas.microsoft.com/office/drawing/2014/main" id="{8548E0BF-A939-4FFF-AACF-5D3C2E08CD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62088" y="1278252"/>
            <a:ext cx="3981455" cy="3981455"/>
          </a:xfrm>
          <a:prstGeom prst="rect">
            <a:avLst/>
          </a:prstGeom>
        </p:spPr>
      </p:pic>
      <p:sp>
        <p:nvSpPr>
          <p:cNvPr id="13" name="Freeform 11">
            <a:extLst>
              <a:ext uri="{FF2B5EF4-FFF2-40B4-BE49-F238E27FC236}">
                <a16:creationId xmlns:a16="http://schemas.microsoft.com/office/drawing/2014/main" id="{21F6BE39-9E37-45F0-B10C-92305CFB7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749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75DBF-3157-4E4A-A220-81F30F224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Capture the audience’s attention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C81F0-CC05-4FA7-A00E-5FCB840BB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Reference a Recent Event</a:t>
            </a:r>
          </a:p>
          <a:p>
            <a:endParaRPr lang="en-US" dirty="0"/>
          </a:p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recent event can make your topic more meaningful to the audience because it demonstrates that your topic is happening right now, that this topic matters.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245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2FAF6-3B77-4932-9E4D-FA8E889AE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Capture the audience’s attention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4FCA2-DE73-4456-BEE8-CFE3B660F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Tell a Story</a:t>
            </a:r>
          </a:p>
          <a:p>
            <a:endParaRPr lang="en-US" dirty="0"/>
          </a:p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vivid details; paint a mental picture in the minds of your listeners. </a:t>
            </a:r>
          </a:p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want them to relate -to smell the cookies baking, to see the tears in your Grandmother’s eyes, to feel the softness of a baby in your arms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774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22643-5605-465B-87E1-0DAD1F98A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Capture the audience’s attention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24A69-41AA-40CD-8A17-3F08D9531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Humor</a:t>
            </a:r>
          </a:p>
          <a:p>
            <a:endParaRPr lang="en-US" dirty="0"/>
          </a:p>
          <a:p>
            <a:r>
              <a:rPr lang="en-US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 every topic is serious or designed to save the world, some topics are lighthearted and funny, and the introduction should be funny as well.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39060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</TotalTime>
  <Words>805</Words>
  <Application>Microsoft Office PowerPoint</Application>
  <PresentationFormat>Widescreen</PresentationFormat>
  <Paragraphs>83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Palatino Linotype</vt:lpstr>
      <vt:lpstr>Wingdings 3</vt:lpstr>
      <vt:lpstr>Wisp</vt:lpstr>
      <vt:lpstr>Chapter 10</vt:lpstr>
      <vt:lpstr>Introductions</vt:lpstr>
      <vt:lpstr>Capture the Audience’s Attention</vt:lpstr>
      <vt:lpstr>Capture the audience’s attention</vt:lpstr>
      <vt:lpstr>Capture the audience’s attention</vt:lpstr>
      <vt:lpstr>Capture the audience’s attention</vt:lpstr>
      <vt:lpstr>Capture the audience’s attention</vt:lpstr>
      <vt:lpstr>Capture the audience’s attention</vt:lpstr>
      <vt:lpstr>Capture the audience’s attention</vt:lpstr>
      <vt:lpstr>Capture the audience’s attention</vt:lpstr>
      <vt:lpstr>Self Introduce and Establish Credibility</vt:lpstr>
      <vt:lpstr>Reveal the topic through a Thesis and Preview of Main Points</vt:lpstr>
      <vt:lpstr>Conclusions</vt:lpstr>
      <vt:lpstr>Wrap Things Up</vt:lpstr>
      <vt:lpstr>Summarize</vt:lpstr>
      <vt:lpstr>Where To Go From Here</vt:lpstr>
      <vt:lpstr>A Note of Finality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</dc:title>
  <dc:creator>vicki VanNest</dc:creator>
  <cp:lastModifiedBy>vicki VanNest</cp:lastModifiedBy>
  <cp:revision>7</cp:revision>
  <dcterms:created xsi:type="dcterms:W3CDTF">2022-02-21T14:50:57Z</dcterms:created>
  <dcterms:modified xsi:type="dcterms:W3CDTF">2022-02-21T20:09:05Z</dcterms:modified>
</cp:coreProperties>
</file>