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1" d="100"/>
          <a:sy n="81" d="100"/>
        </p:scale>
        <p:origin x="96"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041BFE-5FD3-4354-99C1-FD290F32093B}" type="datetimeFigureOut">
              <a:rPr lang="en-US" smtClean="0"/>
              <a:t>5/25/2022</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A824AD3-D946-4B0F-958B-37C007CE44D3}" type="slidenum">
              <a:rPr lang="en-US" smtClean="0"/>
              <a:t>‹#›</a:t>
            </a:fld>
            <a:endParaRPr lang="en-US"/>
          </a:p>
        </p:txBody>
      </p:sp>
    </p:spTree>
    <p:extLst>
      <p:ext uri="{BB962C8B-B14F-4D97-AF65-F5344CB8AC3E}">
        <p14:creationId xmlns:p14="http://schemas.microsoft.com/office/powerpoint/2010/main" val="567757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041BFE-5FD3-4354-99C1-FD290F32093B}" type="datetimeFigureOut">
              <a:rPr lang="en-US" smtClean="0"/>
              <a:t>5/25/2022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A824AD3-D946-4B0F-958B-37C007CE44D3}" type="slidenum">
              <a:rPr lang="en-US" smtClean="0"/>
              <a:t>‹#›</a:t>
            </a:fld>
            <a:endParaRPr lang="en-US"/>
          </a:p>
        </p:txBody>
      </p:sp>
    </p:spTree>
    <p:extLst>
      <p:ext uri="{BB962C8B-B14F-4D97-AF65-F5344CB8AC3E}">
        <p14:creationId xmlns:p14="http://schemas.microsoft.com/office/powerpoint/2010/main" val="2710830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041BFE-5FD3-4354-99C1-FD290F32093B}" type="datetimeFigureOut">
              <a:rPr lang="en-US" smtClean="0"/>
              <a:t>5/25/2022</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A824AD3-D946-4B0F-958B-37C007CE44D3}"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055341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87041BFE-5FD3-4354-99C1-FD290F32093B}" type="datetimeFigureOut">
              <a:rPr lang="en-US" smtClean="0"/>
              <a:t>5/25/2022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A824AD3-D946-4B0F-958B-37C007CE44D3}" type="slidenum">
              <a:rPr lang="en-US" smtClean="0"/>
              <a:t>‹#›</a:t>
            </a:fld>
            <a:endParaRPr lang="en-US"/>
          </a:p>
        </p:txBody>
      </p:sp>
    </p:spTree>
    <p:extLst>
      <p:ext uri="{BB962C8B-B14F-4D97-AF65-F5344CB8AC3E}">
        <p14:creationId xmlns:p14="http://schemas.microsoft.com/office/powerpoint/2010/main" val="8177047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87041BFE-5FD3-4354-99C1-FD290F32093B}" type="datetimeFigureOut">
              <a:rPr lang="en-US" smtClean="0"/>
              <a:t>5/25/2022</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A824AD3-D946-4B0F-958B-37C007CE44D3}"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289345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87041BFE-5FD3-4354-99C1-FD290F32093B}" type="datetimeFigureOut">
              <a:rPr lang="en-US" smtClean="0"/>
              <a:t>5/25/2022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A824AD3-D946-4B0F-958B-37C007CE44D3}" type="slidenum">
              <a:rPr lang="en-US" smtClean="0"/>
              <a:t>‹#›</a:t>
            </a:fld>
            <a:endParaRPr lang="en-US"/>
          </a:p>
        </p:txBody>
      </p:sp>
    </p:spTree>
    <p:extLst>
      <p:ext uri="{BB962C8B-B14F-4D97-AF65-F5344CB8AC3E}">
        <p14:creationId xmlns:p14="http://schemas.microsoft.com/office/powerpoint/2010/main" val="16728984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041BFE-5FD3-4354-99C1-FD290F32093B}" type="datetimeFigureOut">
              <a:rPr lang="en-US" smtClean="0"/>
              <a:t>5/25/2022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A824AD3-D946-4B0F-958B-37C007CE44D3}" type="slidenum">
              <a:rPr lang="en-US" smtClean="0"/>
              <a:t>‹#›</a:t>
            </a:fld>
            <a:endParaRPr lang="en-US"/>
          </a:p>
        </p:txBody>
      </p:sp>
    </p:spTree>
    <p:extLst>
      <p:ext uri="{BB962C8B-B14F-4D97-AF65-F5344CB8AC3E}">
        <p14:creationId xmlns:p14="http://schemas.microsoft.com/office/powerpoint/2010/main" val="2614095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041BFE-5FD3-4354-99C1-FD290F32093B}" type="datetimeFigureOut">
              <a:rPr lang="en-US" smtClean="0"/>
              <a:t>5/25/2022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A824AD3-D946-4B0F-958B-37C007CE44D3}" type="slidenum">
              <a:rPr lang="en-US" smtClean="0"/>
              <a:t>‹#›</a:t>
            </a:fld>
            <a:endParaRPr lang="en-US"/>
          </a:p>
        </p:txBody>
      </p:sp>
    </p:spTree>
    <p:extLst>
      <p:ext uri="{BB962C8B-B14F-4D97-AF65-F5344CB8AC3E}">
        <p14:creationId xmlns:p14="http://schemas.microsoft.com/office/powerpoint/2010/main" val="3931937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041BFE-5FD3-4354-99C1-FD290F32093B}" type="datetimeFigureOut">
              <a:rPr lang="en-US" smtClean="0"/>
              <a:t>5/25/2022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A824AD3-D946-4B0F-958B-37C007CE44D3}" type="slidenum">
              <a:rPr lang="en-US" smtClean="0"/>
              <a:t>‹#›</a:t>
            </a:fld>
            <a:endParaRPr lang="en-US"/>
          </a:p>
        </p:txBody>
      </p:sp>
    </p:spTree>
    <p:extLst>
      <p:ext uri="{BB962C8B-B14F-4D97-AF65-F5344CB8AC3E}">
        <p14:creationId xmlns:p14="http://schemas.microsoft.com/office/powerpoint/2010/main" val="2839786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041BFE-5FD3-4354-99C1-FD290F32093B}" type="datetimeFigureOut">
              <a:rPr lang="en-US" smtClean="0"/>
              <a:t>5/25/2022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A824AD3-D946-4B0F-958B-37C007CE44D3}" type="slidenum">
              <a:rPr lang="en-US" smtClean="0"/>
              <a:t>‹#›</a:t>
            </a:fld>
            <a:endParaRPr lang="en-US"/>
          </a:p>
        </p:txBody>
      </p:sp>
    </p:spTree>
    <p:extLst>
      <p:ext uri="{BB962C8B-B14F-4D97-AF65-F5344CB8AC3E}">
        <p14:creationId xmlns:p14="http://schemas.microsoft.com/office/powerpoint/2010/main" val="3951587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041BFE-5FD3-4354-99C1-FD290F32093B}" type="datetimeFigureOut">
              <a:rPr lang="en-US" smtClean="0"/>
              <a:t>5/25/2022</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A824AD3-D946-4B0F-958B-37C007CE44D3}" type="slidenum">
              <a:rPr lang="en-US" smtClean="0"/>
              <a:t>‹#›</a:t>
            </a:fld>
            <a:endParaRPr lang="en-US"/>
          </a:p>
        </p:txBody>
      </p:sp>
    </p:spTree>
    <p:extLst>
      <p:ext uri="{BB962C8B-B14F-4D97-AF65-F5344CB8AC3E}">
        <p14:creationId xmlns:p14="http://schemas.microsoft.com/office/powerpoint/2010/main" val="583549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041BFE-5FD3-4354-99C1-FD290F32093B}" type="datetimeFigureOut">
              <a:rPr lang="en-US" smtClean="0"/>
              <a:t>5/25/2022</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A824AD3-D946-4B0F-958B-37C007CE44D3}" type="slidenum">
              <a:rPr lang="en-US" smtClean="0"/>
              <a:t>‹#›</a:t>
            </a:fld>
            <a:endParaRPr lang="en-US"/>
          </a:p>
        </p:txBody>
      </p:sp>
    </p:spTree>
    <p:extLst>
      <p:ext uri="{BB962C8B-B14F-4D97-AF65-F5344CB8AC3E}">
        <p14:creationId xmlns:p14="http://schemas.microsoft.com/office/powerpoint/2010/main" val="413510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041BFE-5FD3-4354-99C1-FD290F32093B}" type="datetimeFigureOut">
              <a:rPr lang="en-US" smtClean="0"/>
              <a:t>5/25/2022</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A824AD3-D946-4B0F-958B-37C007CE44D3}" type="slidenum">
              <a:rPr lang="en-US" smtClean="0"/>
              <a:t>‹#›</a:t>
            </a:fld>
            <a:endParaRPr lang="en-US"/>
          </a:p>
        </p:txBody>
      </p:sp>
    </p:spTree>
    <p:extLst>
      <p:ext uri="{BB962C8B-B14F-4D97-AF65-F5344CB8AC3E}">
        <p14:creationId xmlns:p14="http://schemas.microsoft.com/office/powerpoint/2010/main" val="112326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041BFE-5FD3-4354-99C1-FD290F32093B}" type="datetimeFigureOut">
              <a:rPr lang="en-US" smtClean="0"/>
              <a:t>5/25/2022</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A824AD3-D946-4B0F-958B-37C007CE44D3}" type="slidenum">
              <a:rPr lang="en-US" smtClean="0"/>
              <a:t>‹#›</a:t>
            </a:fld>
            <a:endParaRPr lang="en-US"/>
          </a:p>
        </p:txBody>
      </p:sp>
    </p:spTree>
    <p:extLst>
      <p:ext uri="{BB962C8B-B14F-4D97-AF65-F5344CB8AC3E}">
        <p14:creationId xmlns:p14="http://schemas.microsoft.com/office/powerpoint/2010/main" val="1294121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041BFE-5FD3-4354-99C1-FD290F32093B}" type="datetimeFigureOut">
              <a:rPr lang="en-US" smtClean="0"/>
              <a:t>5/25/2022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A824AD3-D946-4B0F-958B-37C007CE44D3}" type="slidenum">
              <a:rPr lang="en-US" smtClean="0"/>
              <a:t>‹#›</a:t>
            </a:fld>
            <a:endParaRPr lang="en-US"/>
          </a:p>
        </p:txBody>
      </p:sp>
    </p:spTree>
    <p:extLst>
      <p:ext uri="{BB962C8B-B14F-4D97-AF65-F5344CB8AC3E}">
        <p14:creationId xmlns:p14="http://schemas.microsoft.com/office/powerpoint/2010/main" val="4220793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041BFE-5FD3-4354-99C1-FD290F32093B}" type="datetimeFigureOut">
              <a:rPr lang="en-US" smtClean="0"/>
              <a:t>5/25/2022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A824AD3-D946-4B0F-958B-37C007CE44D3}" type="slidenum">
              <a:rPr lang="en-US" smtClean="0"/>
              <a:t>‹#›</a:t>
            </a:fld>
            <a:endParaRPr lang="en-US"/>
          </a:p>
        </p:txBody>
      </p:sp>
    </p:spTree>
    <p:extLst>
      <p:ext uri="{BB962C8B-B14F-4D97-AF65-F5344CB8AC3E}">
        <p14:creationId xmlns:p14="http://schemas.microsoft.com/office/powerpoint/2010/main" val="756290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87041BFE-5FD3-4354-99C1-FD290F32093B}" type="datetimeFigureOut">
              <a:rPr lang="en-US" smtClean="0"/>
              <a:t>5/25/2022</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A824AD3-D946-4B0F-958B-37C007CE44D3}" type="slidenum">
              <a:rPr lang="en-US" smtClean="0"/>
              <a:t>‹#›</a:t>
            </a:fld>
            <a:endParaRPr lang="en-US"/>
          </a:p>
        </p:txBody>
      </p:sp>
    </p:spTree>
    <p:extLst>
      <p:ext uri="{BB962C8B-B14F-4D97-AF65-F5344CB8AC3E}">
        <p14:creationId xmlns:p14="http://schemas.microsoft.com/office/powerpoint/2010/main" val="20933572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knowlaw.in/index.php/2020/10/04/widening-horizons-of-social-justice/"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hilo.hawaii.edu/chancellor/stories/2020/09/17/uh-hilo-celebrates-constitution-day-on-campus-and-virtually-sept-17/" TargetMode="Externa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gis.stackexchange.com/questions/94150/how-to-get-a-classical-globe-projection"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tehspikey.deviantart.com/art/School-Diversity-Poster-658640450"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neurodojo.blogspot.com/2020/01/whats-worth-stealing-academic-edition.html"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74EC9-BCFE-26D0-DDEA-07F4E1FF97B9}"/>
              </a:ext>
            </a:extLst>
          </p:cNvPr>
          <p:cNvSpPr>
            <a:spLocks noGrp="1"/>
          </p:cNvSpPr>
          <p:nvPr>
            <p:ph type="ctrTitle"/>
          </p:nvPr>
        </p:nvSpPr>
        <p:spPr/>
        <p:txBody>
          <a:bodyPr/>
          <a:lstStyle/>
          <a:p>
            <a:r>
              <a:rPr lang="en-US" dirty="0"/>
              <a:t>Chapter 5</a:t>
            </a:r>
          </a:p>
        </p:txBody>
      </p:sp>
      <p:sp>
        <p:nvSpPr>
          <p:cNvPr id="3" name="Subtitle 2">
            <a:extLst>
              <a:ext uri="{FF2B5EF4-FFF2-40B4-BE49-F238E27FC236}">
                <a16:creationId xmlns:a16="http://schemas.microsoft.com/office/drawing/2014/main" id="{701A8478-9331-57BD-23D4-9F31E944426A}"/>
              </a:ext>
            </a:extLst>
          </p:cNvPr>
          <p:cNvSpPr>
            <a:spLocks noGrp="1"/>
          </p:cNvSpPr>
          <p:nvPr>
            <p:ph type="subTitle" idx="1"/>
          </p:nvPr>
        </p:nvSpPr>
        <p:spPr/>
        <p:txBody>
          <a:bodyPr/>
          <a:lstStyle/>
          <a:p>
            <a:r>
              <a:rPr lang="en-US" dirty="0"/>
              <a:t>Ethics</a:t>
            </a:r>
          </a:p>
        </p:txBody>
      </p:sp>
    </p:spTree>
    <p:extLst>
      <p:ext uri="{BB962C8B-B14F-4D97-AF65-F5344CB8AC3E}">
        <p14:creationId xmlns:p14="http://schemas.microsoft.com/office/powerpoint/2010/main" val="1641436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99177-B7D0-886B-7FF1-7F179A57A7C7}"/>
              </a:ext>
            </a:extLst>
          </p:cNvPr>
          <p:cNvSpPr>
            <a:spLocks noGrp="1"/>
          </p:cNvSpPr>
          <p:nvPr>
            <p:ph type="title"/>
          </p:nvPr>
        </p:nvSpPr>
        <p:spPr/>
        <p:txBody>
          <a:bodyPr/>
          <a:lstStyle/>
          <a:p>
            <a:r>
              <a:rPr lang="en-US" dirty="0"/>
              <a:t>Applying the NCA Credo</a:t>
            </a:r>
          </a:p>
        </p:txBody>
      </p:sp>
      <p:sp>
        <p:nvSpPr>
          <p:cNvPr id="3" name="Content Placeholder 2">
            <a:extLst>
              <a:ext uri="{FF2B5EF4-FFF2-40B4-BE49-F238E27FC236}">
                <a16:creationId xmlns:a16="http://schemas.microsoft.com/office/drawing/2014/main" id="{0BC36656-8F7C-A37B-D977-FCA6D4353F77}"/>
              </a:ext>
            </a:extLst>
          </p:cNvPr>
          <p:cNvSpPr>
            <a:spLocks noGrp="1"/>
          </p:cNvSpPr>
          <p:nvPr>
            <p:ph idx="1"/>
          </p:nvPr>
        </p:nvSpPr>
        <p:spPr/>
        <p:txBody>
          <a:bodyPr/>
          <a:lstStyle/>
          <a:p>
            <a:r>
              <a:rPr lang="en-US" b="1" dirty="0"/>
              <a:t>We Strive to Understand and Respect Other Communicators before Evaluating and Responding to Their Messages</a:t>
            </a:r>
          </a:p>
          <a:p>
            <a:endParaRPr lang="en-US" b="1" dirty="0"/>
          </a:p>
          <a:p>
            <a:r>
              <a:rPr lang="en-US" sz="2400" dirty="0"/>
              <a:t>Listeners should be objective in analyzing the content and arguments within a speech before deciding how to respond</a:t>
            </a:r>
          </a:p>
          <a:p>
            <a:r>
              <a:rPr lang="en-US" sz="2400" dirty="0"/>
              <a:t>We need to avoid judgments on the speaker’s nonverbal behavior or information heard about the person</a:t>
            </a:r>
          </a:p>
          <a:p>
            <a:endParaRPr lang="en-US" dirty="0"/>
          </a:p>
        </p:txBody>
      </p:sp>
    </p:spTree>
    <p:extLst>
      <p:ext uri="{BB962C8B-B14F-4D97-AF65-F5344CB8AC3E}">
        <p14:creationId xmlns:p14="http://schemas.microsoft.com/office/powerpoint/2010/main" val="1401577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253F2-F7CE-7045-F804-08EBDB2E27CC}"/>
              </a:ext>
            </a:extLst>
          </p:cNvPr>
          <p:cNvSpPr>
            <a:spLocks noGrp="1"/>
          </p:cNvSpPr>
          <p:nvPr>
            <p:ph type="title"/>
          </p:nvPr>
        </p:nvSpPr>
        <p:spPr/>
        <p:txBody>
          <a:bodyPr/>
          <a:lstStyle/>
          <a:p>
            <a:r>
              <a:rPr lang="en-US" dirty="0"/>
              <a:t>Applying the NCA Credo</a:t>
            </a:r>
          </a:p>
        </p:txBody>
      </p:sp>
      <p:sp>
        <p:nvSpPr>
          <p:cNvPr id="3" name="Content Placeholder 2">
            <a:extLst>
              <a:ext uri="{FF2B5EF4-FFF2-40B4-BE49-F238E27FC236}">
                <a16:creationId xmlns:a16="http://schemas.microsoft.com/office/drawing/2014/main" id="{8008908B-29AC-9443-FFEE-E1DC3C23FE0B}"/>
              </a:ext>
            </a:extLst>
          </p:cNvPr>
          <p:cNvSpPr>
            <a:spLocks noGrp="1"/>
          </p:cNvSpPr>
          <p:nvPr>
            <p:ph idx="1"/>
          </p:nvPr>
        </p:nvSpPr>
        <p:spPr/>
        <p:txBody>
          <a:bodyPr/>
          <a:lstStyle/>
          <a:p>
            <a:r>
              <a:rPr lang="en-US" b="1" dirty="0"/>
              <a:t>We Promote Access to Communication Resources and Opportunities as Necessary to Fulfill Human Potential and Contribute to the Well-Being of Families, Communities, and Society</a:t>
            </a:r>
          </a:p>
          <a:p>
            <a:endParaRPr lang="en-US" b="1" dirty="0"/>
          </a:p>
          <a:p>
            <a:r>
              <a:rPr lang="en-US" sz="2400" dirty="0"/>
              <a:t>Human communication is a skill that can be taught, everyone can become a better, more ethical speaker</a:t>
            </a:r>
          </a:p>
          <a:p>
            <a:endParaRPr lang="en-US" dirty="0"/>
          </a:p>
        </p:txBody>
      </p:sp>
    </p:spTree>
    <p:extLst>
      <p:ext uri="{BB962C8B-B14F-4D97-AF65-F5344CB8AC3E}">
        <p14:creationId xmlns:p14="http://schemas.microsoft.com/office/powerpoint/2010/main" val="1442652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F9AEB-C365-7B2C-F0C0-617A04491894}"/>
              </a:ext>
            </a:extLst>
          </p:cNvPr>
          <p:cNvSpPr>
            <a:spLocks noGrp="1"/>
          </p:cNvSpPr>
          <p:nvPr>
            <p:ph type="title"/>
          </p:nvPr>
        </p:nvSpPr>
        <p:spPr/>
        <p:txBody>
          <a:bodyPr/>
          <a:lstStyle/>
          <a:p>
            <a:r>
              <a:rPr lang="en-US" dirty="0"/>
              <a:t>Applying the NCA Credo</a:t>
            </a:r>
          </a:p>
        </p:txBody>
      </p:sp>
      <p:sp>
        <p:nvSpPr>
          <p:cNvPr id="3" name="Content Placeholder 2">
            <a:extLst>
              <a:ext uri="{FF2B5EF4-FFF2-40B4-BE49-F238E27FC236}">
                <a16:creationId xmlns:a16="http://schemas.microsoft.com/office/drawing/2014/main" id="{90762B41-B5A1-E23F-2ACC-00DBEC6F4610}"/>
              </a:ext>
            </a:extLst>
          </p:cNvPr>
          <p:cNvSpPr>
            <a:spLocks noGrp="1"/>
          </p:cNvSpPr>
          <p:nvPr>
            <p:ph idx="1"/>
          </p:nvPr>
        </p:nvSpPr>
        <p:spPr/>
        <p:txBody>
          <a:bodyPr>
            <a:normAutofit lnSpcReduction="10000"/>
          </a:bodyPr>
          <a:lstStyle/>
          <a:p>
            <a:r>
              <a:rPr lang="en-US" b="1" dirty="0"/>
              <a:t>We Promote Communication Climates of Caring and Mutual Understanding That Respect the Unique Needs and Characteristics of Individual Communicators</a:t>
            </a:r>
          </a:p>
          <a:p>
            <a:endParaRPr lang="en-US" dirty="0"/>
          </a:p>
          <a:p>
            <a:r>
              <a:rPr lang="en-US" sz="2400" dirty="0"/>
              <a:t>Speakers need to take the approach of caring about the audience and understanding the audience when speaking</a:t>
            </a:r>
          </a:p>
          <a:p>
            <a:r>
              <a:rPr lang="en-US" sz="2400" dirty="0"/>
              <a:t>Avoid setting up a manipulative climate</a:t>
            </a:r>
          </a:p>
          <a:p>
            <a:r>
              <a:rPr lang="en-US" sz="2400" dirty="0"/>
              <a:t>Create an atmosphere of mutual understanding, being open and clear with our intentions and perceptions</a:t>
            </a:r>
          </a:p>
        </p:txBody>
      </p:sp>
    </p:spTree>
    <p:extLst>
      <p:ext uri="{BB962C8B-B14F-4D97-AF65-F5344CB8AC3E}">
        <p14:creationId xmlns:p14="http://schemas.microsoft.com/office/powerpoint/2010/main" val="3510219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30D9E-C9D1-6FAD-309D-152F69BE4EFD}"/>
              </a:ext>
            </a:extLst>
          </p:cNvPr>
          <p:cNvSpPr>
            <a:spLocks noGrp="1"/>
          </p:cNvSpPr>
          <p:nvPr>
            <p:ph type="title"/>
          </p:nvPr>
        </p:nvSpPr>
        <p:spPr/>
        <p:txBody>
          <a:bodyPr/>
          <a:lstStyle/>
          <a:p>
            <a:r>
              <a:rPr lang="en-US" dirty="0"/>
              <a:t>Applying the NCA Credo</a:t>
            </a:r>
          </a:p>
        </p:txBody>
      </p:sp>
      <p:sp>
        <p:nvSpPr>
          <p:cNvPr id="3" name="Content Placeholder 2">
            <a:extLst>
              <a:ext uri="{FF2B5EF4-FFF2-40B4-BE49-F238E27FC236}">
                <a16:creationId xmlns:a16="http://schemas.microsoft.com/office/drawing/2014/main" id="{89EB5006-7CE0-323C-FD24-592ACD9D646C}"/>
              </a:ext>
            </a:extLst>
          </p:cNvPr>
          <p:cNvSpPr>
            <a:spLocks noGrp="1"/>
          </p:cNvSpPr>
          <p:nvPr>
            <p:ph idx="1"/>
          </p:nvPr>
        </p:nvSpPr>
        <p:spPr/>
        <p:txBody>
          <a:bodyPr>
            <a:normAutofit fontScale="92500" lnSpcReduction="10000"/>
          </a:bodyPr>
          <a:lstStyle/>
          <a:p>
            <a:r>
              <a:rPr lang="en-US" b="1" dirty="0"/>
              <a:t>We Condemn Communication That Degrades Individuals and Humanity through Distortion, Intimidation, Coercion, and Violence and through the Expression of Intolerance and Hatred</a:t>
            </a:r>
          </a:p>
          <a:p>
            <a:endParaRPr lang="en-US" dirty="0"/>
          </a:p>
          <a:p>
            <a:r>
              <a:rPr lang="en-US" sz="2400" dirty="0"/>
              <a:t>Distortion occurs when someone purposefully twists information I a way that distracts from its original meaning</a:t>
            </a:r>
          </a:p>
          <a:p>
            <a:r>
              <a:rPr lang="en-US" sz="2400" dirty="0"/>
              <a:t>Expressions of intolerance and hatred  including any form of speech that demeans or belittles a group of people is to be avoided</a:t>
            </a:r>
          </a:p>
          <a:p>
            <a:r>
              <a:rPr lang="en-US" sz="2400" dirty="0"/>
              <a:t>Listeners should pay attention to expressions of intolerance or hatred </a:t>
            </a:r>
          </a:p>
        </p:txBody>
      </p:sp>
    </p:spTree>
    <p:extLst>
      <p:ext uri="{BB962C8B-B14F-4D97-AF65-F5344CB8AC3E}">
        <p14:creationId xmlns:p14="http://schemas.microsoft.com/office/powerpoint/2010/main" val="381701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3C2F3-223D-5332-07DD-D1D72EB60605}"/>
              </a:ext>
            </a:extLst>
          </p:cNvPr>
          <p:cNvSpPr>
            <a:spLocks noGrp="1"/>
          </p:cNvSpPr>
          <p:nvPr>
            <p:ph type="title"/>
          </p:nvPr>
        </p:nvSpPr>
        <p:spPr/>
        <p:txBody>
          <a:bodyPr/>
          <a:lstStyle/>
          <a:p>
            <a:r>
              <a:rPr lang="en-US" dirty="0"/>
              <a:t>Applying the NCA Credo</a:t>
            </a:r>
          </a:p>
        </p:txBody>
      </p:sp>
      <p:sp>
        <p:nvSpPr>
          <p:cNvPr id="3" name="Content Placeholder 2">
            <a:extLst>
              <a:ext uri="{FF2B5EF4-FFF2-40B4-BE49-F238E27FC236}">
                <a16:creationId xmlns:a16="http://schemas.microsoft.com/office/drawing/2014/main" id="{7DFDF502-4073-5920-7C46-C09EE358F9A6}"/>
              </a:ext>
            </a:extLst>
          </p:cNvPr>
          <p:cNvSpPr>
            <a:spLocks noGrp="1"/>
          </p:cNvSpPr>
          <p:nvPr>
            <p:ph idx="1"/>
          </p:nvPr>
        </p:nvSpPr>
        <p:spPr/>
        <p:txBody>
          <a:bodyPr/>
          <a:lstStyle/>
          <a:p>
            <a:r>
              <a:rPr lang="en-US" b="1" dirty="0"/>
              <a:t>We Are Committed to the Courageous Expression of Personal Convictions in Pursuit of Fairness and Justice</a:t>
            </a:r>
          </a:p>
          <a:p>
            <a:endParaRPr lang="en-US" sz="2400" dirty="0"/>
          </a:p>
          <a:p>
            <a:r>
              <a:rPr lang="en-US" sz="2400" dirty="0"/>
              <a:t>Bringing to light situations of inequality and injustice is important</a:t>
            </a:r>
          </a:p>
          <a:p>
            <a:endParaRPr lang="en-US" sz="2400" dirty="0"/>
          </a:p>
          <a:p>
            <a:endParaRPr lang="en-US" dirty="0"/>
          </a:p>
        </p:txBody>
      </p:sp>
      <p:pic>
        <p:nvPicPr>
          <p:cNvPr id="5" name="Picture 4" descr="A group of people holding signs&#10;">
            <a:extLst>
              <a:ext uri="{FF2B5EF4-FFF2-40B4-BE49-F238E27FC236}">
                <a16:creationId xmlns:a16="http://schemas.microsoft.com/office/drawing/2014/main" id="{9364FAF7-950B-E940-2148-372042A9BE8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13187" y="4815068"/>
            <a:ext cx="6563117" cy="2042932"/>
          </a:xfrm>
          <a:prstGeom prst="rect">
            <a:avLst/>
          </a:prstGeom>
        </p:spPr>
      </p:pic>
      <p:sp>
        <p:nvSpPr>
          <p:cNvPr id="6" name="TextBox 5">
            <a:extLst>
              <a:ext uri="{FF2B5EF4-FFF2-40B4-BE49-F238E27FC236}">
                <a16:creationId xmlns:a16="http://schemas.microsoft.com/office/drawing/2014/main" id="{590C3E22-63DB-CD3F-6373-C00BD8B2F151}"/>
              </a:ext>
            </a:extLst>
          </p:cNvPr>
          <p:cNvSpPr txBox="1"/>
          <p:nvPr/>
        </p:nvSpPr>
        <p:spPr>
          <a:xfrm>
            <a:off x="613187" y="6858000"/>
            <a:ext cx="6563117" cy="230832"/>
          </a:xfrm>
          <a:prstGeom prst="rect">
            <a:avLst/>
          </a:prstGeom>
          <a:noFill/>
        </p:spPr>
        <p:txBody>
          <a:bodyPr wrap="square" rtlCol="0">
            <a:spAutoFit/>
          </a:bodyPr>
          <a:lstStyle/>
          <a:p>
            <a:r>
              <a:rPr lang="en-US" sz="900">
                <a:hlinkClick r:id="rId3" tooltip="https://knowlaw.in/index.php/2020/10/04/widening-horizons-of-social-justice/"/>
              </a:rPr>
              <a:t>This Photo</a:t>
            </a:r>
            <a:r>
              <a:rPr lang="en-US" sz="900"/>
              <a:t> by Unknown Author is licensed under </a:t>
            </a:r>
            <a:r>
              <a:rPr lang="en-US" sz="900">
                <a:hlinkClick r:id="rId4" tooltip="https://creativecommons.org/licenses/by-nc-sa/3.0/"/>
              </a:rPr>
              <a:t>CC BY-SA-NC</a:t>
            </a:r>
            <a:endParaRPr lang="en-US" sz="900"/>
          </a:p>
        </p:txBody>
      </p:sp>
    </p:spTree>
    <p:extLst>
      <p:ext uri="{BB962C8B-B14F-4D97-AF65-F5344CB8AC3E}">
        <p14:creationId xmlns:p14="http://schemas.microsoft.com/office/powerpoint/2010/main" val="2559337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5AF9F-581E-95A0-E56C-70C5EF50F0F5}"/>
              </a:ext>
            </a:extLst>
          </p:cNvPr>
          <p:cNvSpPr>
            <a:spLocks noGrp="1"/>
          </p:cNvSpPr>
          <p:nvPr>
            <p:ph type="title"/>
          </p:nvPr>
        </p:nvSpPr>
        <p:spPr/>
        <p:txBody>
          <a:bodyPr/>
          <a:lstStyle/>
          <a:p>
            <a:r>
              <a:rPr lang="en-US" dirty="0"/>
              <a:t>Applying the NCA Credo</a:t>
            </a:r>
          </a:p>
        </p:txBody>
      </p:sp>
      <p:sp>
        <p:nvSpPr>
          <p:cNvPr id="3" name="Content Placeholder 2">
            <a:extLst>
              <a:ext uri="{FF2B5EF4-FFF2-40B4-BE49-F238E27FC236}">
                <a16:creationId xmlns:a16="http://schemas.microsoft.com/office/drawing/2014/main" id="{5DCC7590-BD6E-4298-2D10-8E8E3D40F88D}"/>
              </a:ext>
            </a:extLst>
          </p:cNvPr>
          <p:cNvSpPr>
            <a:spLocks noGrp="1"/>
          </p:cNvSpPr>
          <p:nvPr>
            <p:ph idx="1"/>
          </p:nvPr>
        </p:nvSpPr>
        <p:spPr/>
        <p:txBody>
          <a:bodyPr/>
          <a:lstStyle/>
          <a:p>
            <a:r>
              <a:rPr lang="en-US" b="1" dirty="0"/>
              <a:t>We Advocate Sharing Information, Opinions, and Feelings When Facing Significant Choices While Also Respecting Privacy and Confidentiality</a:t>
            </a:r>
          </a:p>
          <a:p>
            <a:endParaRPr lang="en-US" dirty="0"/>
          </a:p>
          <a:p>
            <a:r>
              <a:rPr lang="en-US" sz="2400" dirty="0"/>
              <a:t>Balancing personal disclosure with discretion</a:t>
            </a:r>
          </a:p>
          <a:p>
            <a:r>
              <a:rPr lang="en-US" sz="2400" dirty="0"/>
              <a:t>It is normal to share our own opinions and feelings however the audience should know the difference between facts and personal opinions</a:t>
            </a:r>
          </a:p>
        </p:txBody>
      </p:sp>
    </p:spTree>
    <p:extLst>
      <p:ext uri="{BB962C8B-B14F-4D97-AF65-F5344CB8AC3E}">
        <p14:creationId xmlns:p14="http://schemas.microsoft.com/office/powerpoint/2010/main" val="1147089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30583-BE23-88CB-D64F-759860D2000D}"/>
              </a:ext>
            </a:extLst>
          </p:cNvPr>
          <p:cNvSpPr>
            <a:spLocks noGrp="1"/>
          </p:cNvSpPr>
          <p:nvPr>
            <p:ph type="title"/>
          </p:nvPr>
        </p:nvSpPr>
        <p:spPr/>
        <p:txBody>
          <a:bodyPr/>
          <a:lstStyle/>
          <a:p>
            <a:r>
              <a:rPr lang="en-US" dirty="0"/>
              <a:t>Applying the NCA Credo</a:t>
            </a:r>
          </a:p>
        </p:txBody>
      </p:sp>
      <p:sp>
        <p:nvSpPr>
          <p:cNvPr id="3" name="Content Placeholder 2">
            <a:extLst>
              <a:ext uri="{FF2B5EF4-FFF2-40B4-BE49-F238E27FC236}">
                <a16:creationId xmlns:a16="http://schemas.microsoft.com/office/drawing/2014/main" id="{B761788C-8141-42D1-2B70-8071D0693E02}"/>
              </a:ext>
            </a:extLst>
          </p:cNvPr>
          <p:cNvSpPr>
            <a:spLocks noGrp="1"/>
          </p:cNvSpPr>
          <p:nvPr>
            <p:ph idx="1"/>
          </p:nvPr>
        </p:nvSpPr>
        <p:spPr/>
        <p:txBody>
          <a:bodyPr/>
          <a:lstStyle/>
          <a:p>
            <a:r>
              <a:rPr lang="en-US" b="1" dirty="0"/>
              <a:t>We Accept Responsibility for the Short- and Long-Term Consequences of Our Own Communication and Expect the Same of Others</a:t>
            </a:r>
          </a:p>
          <a:p>
            <a:endParaRPr lang="en-US" b="1" dirty="0"/>
          </a:p>
          <a:p>
            <a:r>
              <a:rPr lang="en-US" sz="2400" dirty="0"/>
              <a:t>All speakers should accept responsibility for the short-term and long-term consequences of their speeches</a:t>
            </a:r>
          </a:p>
          <a:p>
            <a:r>
              <a:rPr lang="en-US" sz="2400" dirty="0"/>
              <a:t>Asking a group to take action means you should make sure you understand the consequences of that action</a:t>
            </a:r>
          </a:p>
          <a:p>
            <a:endParaRPr lang="en-US" dirty="0"/>
          </a:p>
        </p:txBody>
      </p:sp>
    </p:spTree>
    <p:extLst>
      <p:ext uri="{BB962C8B-B14F-4D97-AF65-F5344CB8AC3E}">
        <p14:creationId xmlns:p14="http://schemas.microsoft.com/office/powerpoint/2010/main" val="1828607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9886E-24C6-3DFA-B9B4-3574440ED36E}"/>
              </a:ext>
            </a:extLst>
          </p:cNvPr>
          <p:cNvSpPr>
            <a:spLocks noGrp="1"/>
          </p:cNvSpPr>
          <p:nvPr>
            <p:ph type="title"/>
          </p:nvPr>
        </p:nvSpPr>
        <p:spPr/>
        <p:txBody>
          <a:bodyPr/>
          <a:lstStyle/>
          <a:p>
            <a:r>
              <a:rPr lang="en-US" dirty="0"/>
              <a:t>Free Speech</a:t>
            </a:r>
          </a:p>
        </p:txBody>
      </p:sp>
      <p:sp>
        <p:nvSpPr>
          <p:cNvPr id="3" name="Content Placeholder 2">
            <a:extLst>
              <a:ext uri="{FF2B5EF4-FFF2-40B4-BE49-F238E27FC236}">
                <a16:creationId xmlns:a16="http://schemas.microsoft.com/office/drawing/2014/main" id="{0B172D9A-054C-CCD6-C5E4-1B6DE0792BCB}"/>
              </a:ext>
            </a:extLst>
          </p:cNvPr>
          <p:cNvSpPr>
            <a:spLocks noGrp="1"/>
          </p:cNvSpPr>
          <p:nvPr>
            <p:ph idx="1"/>
          </p:nvPr>
        </p:nvSpPr>
        <p:spPr/>
        <p:txBody>
          <a:bodyPr/>
          <a:lstStyle/>
          <a:p>
            <a:r>
              <a:rPr lang="en-US" dirty="0"/>
              <a:t>The right to express information, ideas, and opinions free of government restrictions based on content and subject only to reasonable limitations </a:t>
            </a:r>
          </a:p>
          <a:p>
            <a:r>
              <a:rPr lang="en-US" dirty="0"/>
              <a:t>Important to public speakers because expressing information and ideas is the purpose of public speaking</a:t>
            </a:r>
          </a:p>
          <a:p>
            <a:r>
              <a:rPr lang="en-US" dirty="0"/>
              <a:t>For listeners it is important because free speech allows us to hear and consider multiple points of view</a:t>
            </a:r>
          </a:p>
        </p:txBody>
      </p:sp>
    </p:spTree>
    <p:extLst>
      <p:ext uri="{BB962C8B-B14F-4D97-AF65-F5344CB8AC3E}">
        <p14:creationId xmlns:p14="http://schemas.microsoft.com/office/powerpoint/2010/main" val="707297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1707A-3316-AB5C-5004-CDD0108D2323}"/>
              </a:ext>
            </a:extLst>
          </p:cNvPr>
          <p:cNvSpPr>
            <a:spLocks noGrp="1"/>
          </p:cNvSpPr>
          <p:nvPr>
            <p:ph type="title"/>
          </p:nvPr>
        </p:nvSpPr>
        <p:spPr/>
        <p:txBody>
          <a:bodyPr/>
          <a:lstStyle/>
          <a:p>
            <a:r>
              <a:rPr lang="en-US" dirty="0"/>
              <a:t>The First Amendment to the Constitution</a:t>
            </a:r>
          </a:p>
        </p:txBody>
      </p:sp>
      <p:sp>
        <p:nvSpPr>
          <p:cNvPr id="3" name="Content Placeholder 2">
            <a:extLst>
              <a:ext uri="{FF2B5EF4-FFF2-40B4-BE49-F238E27FC236}">
                <a16:creationId xmlns:a16="http://schemas.microsoft.com/office/drawing/2014/main" id="{AEBE9415-D532-7A06-6C9C-717778B2C59F}"/>
              </a:ext>
            </a:extLst>
          </p:cNvPr>
          <p:cNvSpPr>
            <a:spLocks noGrp="1"/>
          </p:cNvSpPr>
          <p:nvPr>
            <p:ph idx="1"/>
          </p:nvPr>
        </p:nvSpPr>
        <p:spPr/>
        <p:txBody>
          <a:bodyPr/>
          <a:lstStyle/>
          <a:p>
            <a:r>
              <a:rPr lang="en-US" dirty="0"/>
              <a:t>Congress shall make no law respecting an establishment of religion, or prohibiting the free exercise thereof; or abridging the freedom of speech, or of the press; or the right of the people peaceably to assemble, and to petition the Government for a redress of grievances</a:t>
            </a:r>
          </a:p>
        </p:txBody>
      </p:sp>
      <p:pic>
        <p:nvPicPr>
          <p:cNvPr id="5" name="Picture 4" descr="constitution of the United States, reading We the People then additional Text&#10;&#10;">
            <a:extLst>
              <a:ext uri="{FF2B5EF4-FFF2-40B4-BE49-F238E27FC236}">
                <a16:creationId xmlns:a16="http://schemas.microsoft.com/office/drawing/2014/main" id="{1577D7EC-B3D3-1F72-9D1E-25CED5C7388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197032" y="3750197"/>
            <a:ext cx="6994967" cy="3098330"/>
          </a:xfrm>
          <a:prstGeom prst="rect">
            <a:avLst/>
          </a:prstGeom>
        </p:spPr>
      </p:pic>
      <p:sp>
        <p:nvSpPr>
          <p:cNvPr id="6" name="TextBox 5">
            <a:extLst>
              <a:ext uri="{FF2B5EF4-FFF2-40B4-BE49-F238E27FC236}">
                <a16:creationId xmlns:a16="http://schemas.microsoft.com/office/drawing/2014/main" id="{55ECD581-9464-18C5-CB21-694F97E0E8C5}"/>
              </a:ext>
            </a:extLst>
          </p:cNvPr>
          <p:cNvSpPr txBox="1"/>
          <p:nvPr/>
        </p:nvSpPr>
        <p:spPr>
          <a:xfrm>
            <a:off x="5197032" y="6848527"/>
            <a:ext cx="6994967" cy="230832"/>
          </a:xfrm>
          <a:prstGeom prst="rect">
            <a:avLst/>
          </a:prstGeom>
          <a:noFill/>
        </p:spPr>
        <p:txBody>
          <a:bodyPr wrap="square" rtlCol="0">
            <a:spAutoFit/>
          </a:bodyPr>
          <a:lstStyle/>
          <a:p>
            <a:r>
              <a:rPr lang="en-US" sz="900">
                <a:hlinkClick r:id="rId3" tooltip="https://hilo.hawaii.edu/chancellor/stories/2020/09/17/uh-hilo-celebrates-constitution-day-on-campus-and-virtually-sept-17/"/>
              </a:rPr>
              <a:t>This Photo</a:t>
            </a:r>
            <a:r>
              <a:rPr lang="en-US" sz="900"/>
              <a:t> by Unknown Author is licensed under </a:t>
            </a:r>
            <a:r>
              <a:rPr lang="en-US" sz="900">
                <a:hlinkClick r:id="rId4" tooltip="https://creativecommons.org/licenses/by/3.0/"/>
              </a:rPr>
              <a:t>CC BY</a:t>
            </a:r>
            <a:endParaRPr lang="en-US" sz="900"/>
          </a:p>
        </p:txBody>
      </p:sp>
    </p:spTree>
    <p:extLst>
      <p:ext uri="{BB962C8B-B14F-4D97-AF65-F5344CB8AC3E}">
        <p14:creationId xmlns:p14="http://schemas.microsoft.com/office/powerpoint/2010/main" val="2884365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0C0A9-ADAB-1DDD-764C-88EC88E3079B}"/>
              </a:ext>
            </a:extLst>
          </p:cNvPr>
          <p:cNvSpPr>
            <a:spLocks noGrp="1"/>
          </p:cNvSpPr>
          <p:nvPr>
            <p:ph type="title"/>
          </p:nvPr>
        </p:nvSpPr>
        <p:spPr/>
        <p:txBody>
          <a:bodyPr/>
          <a:lstStyle/>
          <a:p>
            <a:r>
              <a:rPr lang="en-US" dirty="0"/>
              <a:t>The First Amendment to the Constitution</a:t>
            </a:r>
          </a:p>
        </p:txBody>
      </p:sp>
      <p:sp>
        <p:nvSpPr>
          <p:cNvPr id="3" name="Content Placeholder 2">
            <a:extLst>
              <a:ext uri="{FF2B5EF4-FFF2-40B4-BE49-F238E27FC236}">
                <a16:creationId xmlns:a16="http://schemas.microsoft.com/office/drawing/2014/main" id="{51510942-67A5-13A9-BEE7-CF8DB7623BBD}"/>
              </a:ext>
            </a:extLst>
          </p:cNvPr>
          <p:cNvSpPr>
            <a:spLocks noGrp="1"/>
          </p:cNvSpPr>
          <p:nvPr>
            <p:ph idx="1"/>
          </p:nvPr>
        </p:nvSpPr>
        <p:spPr/>
        <p:txBody>
          <a:bodyPr/>
          <a:lstStyle/>
          <a:p>
            <a:r>
              <a:rPr lang="en-US" dirty="0"/>
              <a:t>Free speech does not mean that every US citizen has the legal right to say anything at any time</a:t>
            </a:r>
          </a:p>
          <a:p>
            <a:r>
              <a:rPr lang="en-US" dirty="0"/>
              <a:t>If speech is likely to lead to violence or other illegal acts it is not protected</a:t>
            </a:r>
          </a:p>
          <a:p>
            <a:endParaRPr lang="en-US" dirty="0"/>
          </a:p>
        </p:txBody>
      </p:sp>
    </p:spTree>
    <p:extLst>
      <p:ext uri="{BB962C8B-B14F-4D97-AF65-F5344CB8AC3E}">
        <p14:creationId xmlns:p14="http://schemas.microsoft.com/office/powerpoint/2010/main" val="1247998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6337D-399B-CF8B-B8FB-751DA6839C15}"/>
              </a:ext>
            </a:extLst>
          </p:cNvPr>
          <p:cNvSpPr>
            <a:spLocks noGrp="1"/>
          </p:cNvSpPr>
          <p:nvPr>
            <p:ph type="title"/>
          </p:nvPr>
        </p:nvSpPr>
        <p:spPr/>
        <p:txBody>
          <a:bodyPr/>
          <a:lstStyle/>
          <a:p>
            <a:r>
              <a:rPr lang="en-US" dirty="0"/>
              <a:t>The Ethics Pyramid</a:t>
            </a:r>
          </a:p>
        </p:txBody>
      </p:sp>
      <p:sp>
        <p:nvSpPr>
          <p:cNvPr id="3" name="Content Placeholder 2">
            <a:extLst>
              <a:ext uri="{FF2B5EF4-FFF2-40B4-BE49-F238E27FC236}">
                <a16:creationId xmlns:a16="http://schemas.microsoft.com/office/drawing/2014/main" id="{FB1EEE5D-9847-E7FE-D8AD-29B8816B1106}"/>
              </a:ext>
            </a:extLst>
          </p:cNvPr>
          <p:cNvSpPr>
            <a:spLocks noGrp="1"/>
          </p:cNvSpPr>
          <p:nvPr>
            <p:ph idx="1"/>
          </p:nvPr>
        </p:nvSpPr>
        <p:spPr/>
        <p:txBody>
          <a:bodyPr/>
          <a:lstStyle/>
          <a:p>
            <a:r>
              <a:rPr lang="en-US" b="1" u="sng" dirty="0"/>
              <a:t>Intent</a:t>
            </a:r>
          </a:p>
          <a:p>
            <a:r>
              <a:rPr lang="en-US" dirty="0"/>
              <a:t>Ethics begins with ethical intentions</a:t>
            </a:r>
          </a:p>
          <a:p>
            <a:r>
              <a:rPr lang="en-US" dirty="0"/>
              <a:t>As a speaker, intent means being honest with the information and position of the speaker</a:t>
            </a:r>
          </a:p>
          <a:p>
            <a:r>
              <a:rPr lang="en-US" dirty="0"/>
              <a:t>As a listener, intent means allowing the speaker to make their case before forming judgments</a:t>
            </a:r>
          </a:p>
          <a:p>
            <a:r>
              <a:rPr lang="en-US" dirty="0"/>
              <a:t>Plagiarism is unethically taking someone else’s words and passing them off as your own</a:t>
            </a:r>
          </a:p>
          <a:p>
            <a:endParaRPr lang="en-US" dirty="0"/>
          </a:p>
        </p:txBody>
      </p:sp>
    </p:spTree>
    <p:extLst>
      <p:ext uri="{BB962C8B-B14F-4D97-AF65-F5344CB8AC3E}">
        <p14:creationId xmlns:p14="http://schemas.microsoft.com/office/powerpoint/2010/main" val="3887763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197C7-1BAF-C51B-7E5C-B86E07A6B28C}"/>
              </a:ext>
            </a:extLst>
          </p:cNvPr>
          <p:cNvSpPr>
            <a:spLocks noGrp="1"/>
          </p:cNvSpPr>
          <p:nvPr>
            <p:ph type="title"/>
          </p:nvPr>
        </p:nvSpPr>
        <p:spPr/>
        <p:txBody>
          <a:bodyPr/>
          <a:lstStyle/>
          <a:p>
            <a:r>
              <a:rPr lang="en-US" dirty="0"/>
              <a:t>Mass Communication and Ethics</a:t>
            </a:r>
          </a:p>
        </p:txBody>
      </p:sp>
      <p:sp>
        <p:nvSpPr>
          <p:cNvPr id="3" name="Content Placeholder 2">
            <a:extLst>
              <a:ext uri="{FF2B5EF4-FFF2-40B4-BE49-F238E27FC236}">
                <a16:creationId xmlns:a16="http://schemas.microsoft.com/office/drawing/2014/main" id="{5602AD21-9C12-3218-7C07-993B6B8F6145}"/>
              </a:ext>
            </a:extLst>
          </p:cNvPr>
          <p:cNvSpPr>
            <a:spLocks noGrp="1"/>
          </p:cNvSpPr>
          <p:nvPr>
            <p:ph idx="1"/>
          </p:nvPr>
        </p:nvSpPr>
        <p:spPr/>
        <p:txBody>
          <a:bodyPr/>
          <a:lstStyle/>
          <a:p>
            <a:r>
              <a:rPr lang="en-US" dirty="0"/>
              <a:t>Media interests and ownership have become more concentrated over the past few decades</a:t>
            </a:r>
          </a:p>
          <a:p>
            <a:r>
              <a:rPr lang="en-US" dirty="0"/>
              <a:t>The merger of media companies was meant to provide synergy that could lower costs and produce higher profit</a:t>
            </a:r>
          </a:p>
          <a:p>
            <a:r>
              <a:rPr lang="en-US" dirty="0"/>
              <a:t>Media Convergence is the merging of technologies that were previously developed and used separately – such as TV and Internet</a:t>
            </a:r>
          </a:p>
        </p:txBody>
      </p:sp>
    </p:spTree>
    <p:extLst>
      <p:ext uri="{BB962C8B-B14F-4D97-AF65-F5344CB8AC3E}">
        <p14:creationId xmlns:p14="http://schemas.microsoft.com/office/powerpoint/2010/main" val="1492328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86141-6F10-3F5C-1648-49D8B1483C85}"/>
              </a:ext>
            </a:extLst>
          </p:cNvPr>
          <p:cNvSpPr>
            <a:spLocks noGrp="1"/>
          </p:cNvSpPr>
          <p:nvPr>
            <p:ph type="title"/>
          </p:nvPr>
        </p:nvSpPr>
        <p:spPr/>
        <p:txBody>
          <a:bodyPr/>
          <a:lstStyle/>
          <a:p>
            <a:r>
              <a:rPr lang="en-US" dirty="0"/>
              <a:t>Media and Globalization</a:t>
            </a:r>
          </a:p>
        </p:txBody>
      </p:sp>
      <p:sp>
        <p:nvSpPr>
          <p:cNvPr id="3" name="Content Placeholder 2">
            <a:extLst>
              <a:ext uri="{FF2B5EF4-FFF2-40B4-BE49-F238E27FC236}">
                <a16:creationId xmlns:a16="http://schemas.microsoft.com/office/drawing/2014/main" id="{9722A9E0-BC60-1EF8-E6DB-C4CFCEFE9889}"/>
              </a:ext>
            </a:extLst>
          </p:cNvPr>
          <p:cNvSpPr>
            <a:spLocks noGrp="1"/>
          </p:cNvSpPr>
          <p:nvPr>
            <p:ph idx="1"/>
          </p:nvPr>
        </p:nvSpPr>
        <p:spPr/>
        <p:txBody>
          <a:bodyPr/>
          <a:lstStyle/>
          <a:p>
            <a:r>
              <a:rPr lang="en-US" dirty="0"/>
              <a:t>Globalization is the interconnecting of structural and cultural forces that aid the spread of ideas and technologies and influence the social and economic organizations of societies.</a:t>
            </a:r>
          </a:p>
          <a:p>
            <a:r>
              <a:rPr lang="en-US" dirty="0"/>
              <a:t>Media Imperialism is the domination of other countries through exported media and the values and ideologies they contain</a:t>
            </a:r>
          </a:p>
        </p:txBody>
      </p:sp>
    </p:spTree>
    <p:extLst>
      <p:ext uri="{BB962C8B-B14F-4D97-AF65-F5344CB8AC3E}">
        <p14:creationId xmlns:p14="http://schemas.microsoft.com/office/powerpoint/2010/main" val="584554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B2C66-FA40-6E2A-561B-596DAA15BB50}"/>
              </a:ext>
            </a:extLst>
          </p:cNvPr>
          <p:cNvSpPr>
            <a:spLocks noGrp="1"/>
          </p:cNvSpPr>
          <p:nvPr>
            <p:ph type="title"/>
          </p:nvPr>
        </p:nvSpPr>
        <p:spPr/>
        <p:txBody>
          <a:bodyPr/>
          <a:lstStyle/>
          <a:p>
            <a:r>
              <a:rPr lang="en-US" dirty="0"/>
              <a:t>Media and Globalization</a:t>
            </a:r>
          </a:p>
        </p:txBody>
      </p:sp>
      <p:sp>
        <p:nvSpPr>
          <p:cNvPr id="3" name="Content Placeholder 2">
            <a:extLst>
              <a:ext uri="{FF2B5EF4-FFF2-40B4-BE49-F238E27FC236}">
                <a16:creationId xmlns:a16="http://schemas.microsoft.com/office/drawing/2014/main" id="{50747436-44B5-4585-851E-9FC3AED097C9}"/>
              </a:ext>
            </a:extLst>
          </p:cNvPr>
          <p:cNvSpPr>
            <a:spLocks noGrp="1"/>
          </p:cNvSpPr>
          <p:nvPr>
            <p:ph idx="1"/>
          </p:nvPr>
        </p:nvSpPr>
        <p:spPr/>
        <p:txBody>
          <a:bodyPr/>
          <a:lstStyle/>
          <a:p>
            <a:r>
              <a:rPr lang="en-US" dirty="0"/>
              <a:t>Media fueled cultural imperialism is critiqued because of the concern that the imported cultural images and values will end up destroying or changing the cultural identities of the countries being occupied by this new media</a:t>
            </a:r>
          </a:p>
        </p:txBody>
      </p:sp>
      <p:pic>
        <p:nvPicPr>
          <p:cNvPr id="5" name="Picture 4" descr="Map&#10;&#10;Description automatically generated">
            <a:extLst>
              <a:ext uri="{FF2B5EF4-FFF2-40B4-BE49-F238E27FC236}">
                <a16:creationId xmlns:a16="http://schemas.microsoft.com/office/drawing/2014/main" id="{82A434F4-CFA2-B6EE-9BAF-85AAF48F9F2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992093" y="3123075"/>
            <a:ext cx="3097598" cy="3188825"/>
          </a:xfrm>
          <a:prstGeom prst="rect">
            <a:avLst/>
          </a:prstGeom>
        </p:spPr>
      </p:pic>
      <p:sp>
        <p:nvSpPr>
          <p:cNvPr id="6" name="TextBox 5">
            <a:extLst>
              <a:ext uri="{FF2B5EF4-FFF2-40B4-BE49-F238E27FC236}">
                <a16:creationId xmlns:a16="http://schemas.microsoft.com/office/drawing/2014/main" id="{53AC1877-7DC9-F7EE-1543-6E77FCE3AC63}"/>
              </a:ext>
            </a:extLst>
          </p:cNvPr>
          <p:cNvSpPr txBox="1"/>
          <p:nvPr/>
        </p:nvSpPr>
        <p:spPr>
          <a:xfrm>
            <a:off x="7992093" y="6311901"/>
            <a:ext cx="3097598" cy="230832"/>
          </a:xfrm>
          <a:prstGeom prst="rect">
            <a:avLst/>
          </a:prstGeom>
          <a:noFill/>
        </p:spPr>
        <p:txBody>
          <a:bodyPr wrap="square" rtlCol="0">
            <a:spAutoFit/>
          </a:bodyPr>
          <a:lstStyle/>
          <a:p>
            <a:r>
              <a:rPr lang="en-US" sz="900">
                <a:hlinkClick r:id="rId3" tooltip="http://gis.stackexchange.com/questions/94150/how-to-get-a-classical-globe-projection"/>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41329060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B9862-CF46-0373-4F2E-C37DD69B0064}"/>
              </a:ext>
            </a:extLst>
          </p:cNvPr>
          <p:cNvSpPr>
            <a:spLocks noGrp="1"/>
          </p:cNvSpPr>
          <p:nvPr>
            <p:ph type="title"/>
          </p:nvPr>
        </p:nvSpPr>
        <p:spPr/>
        <p:txBody>
          <a:bodyPr/>
          <a:lstStyle/>
          <a:p>
            <a:r>
              <a:rPr lang="en-US" dirty="0"/>
              <a:t>Media and Representation</a:t>
            </a:r>
          </a:p>
        </p:txBody>
      </p:sp>
      <p:sp>
        <p:nvSpPr>
          <p:cNvPr id="3" name="Content Placeholder 2">
            <a:extLst>
              <a:ext uri="{FF2B5EF4-FFF2-40B4-BE49-F238E27FC236}">
                <a16:creationId xmlns:a16="http://schemas.microsoft.com/office/drawing/2014/main" id="{8EB0B6D9-FBBB-9A5F-67DA-99E4989BEFD9}"/>
              </a:ext>
            </a:extLst>
          </p:cNvPr>
          <p:cNvSpPr>
            <a:spLocks noGrp="1"/>
          </p:cNvSpPr>
          <p:nvPr>
            <p:ph idx="1"/>
          </p:nvPr>
        </p:nvSpPr>
        <p:spPr/>
        <p:txBody>
          <a:bodyPr/>
          <a:lstStyle/>
          <a:p>
            <a:r>
              <a:rPr lang="en-US" dirty="0"/>
              <a:t>The lack of representation of diversity in media messages</a:t>
            </a:r>
          </a:p>
          <a:p>
            <a:endParaRPr lang="en-US" dirty="0"/>
          </a:p>
          <a:p>
            <a:r>
              <a:rPr lang="en-US" dirty="0"/>
              <a:t>Social Learning Theory claims that media portrayals influence our development of schemata or scripts, especially as children, about different groups of people</a:t>
            </a:r>
          </a:p>
        </p:txBody>
      </p:sp>
      <p:pic>
        <p:nvPicPr>
          <p:cNvPr id="5" name="Picture 4" descr="groups of cartoon children with text &quot;all are welcome here&quot;&#10;&#10;Description automatically generated">
            <a:extLst>
              <a:ext uri="{FF2B5EF4-FFF2-40B4-BE49-F238E27FC236}">
                <a16:creationId xmlns:a16="http://schemas.microsoft.com/office/drawing/2014/main" id="{8A5DD6F4-AAF8-4909-90EA-699B802A74A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238768" y="3736584"/>
            <a:ext cx="6115032" cy="2440379"/>
          </a:xfrm>
          <a:prstGeom prst="rect">
            <a:avLst/>
          </a:prstGeom>
        </p:spPr>
      </p:pic>
      <p:sp>
        <p:nvSpPr>
          <p:cNvPr id="6" name="TextBox 5">
            <a:extLst>
              <a:ext uri="{FF2B5EF4-FFF2-40B4-BE49-F238E27FC236}">
                <a16:creationId xmlns:a16="http://schemas.microsoft.com/office/drawing/2014/main" id="{A675B32C-A7A2-F592-CEBC-4A7509A5A3C6}"/>
              </a:ext>
            </a:extLst>
          </p:cNvPr>
          <p:cNvSpPr txBox="1"/>
          <p:nvPr/>
        </p:nvSpPr>
        <p:spPr>
          <a:xfrm>
            <a:off x="5238768" y="6176964"/>
            <a:ext cx="6115032" cy="230832"/>
          </a:xfrm>
          <a:prstGeom prst="rect">
            <a:avLst/>
          </a:prstGeom>
          <a:noFill/>
        </p:spPr>
        <p:txBody>
          <a:bodyPr wrap="square" rtlCol="0">
            <a:spAutoFit/>
          </a:bodyPr>
          <a:lstStyle/>
          <a:p>
            <a:r>
              <a:rPr lang="en-US" sz="900">
                <a:hlinkClick r:id="rId3" tooltip="https://tehspikey.deviantart.com/art/School-Diversity-Poster-658640450"/>
              </a:rPr>
              <a:t>This Photo</a:t>
            </a:r>
            <a:r>
              <a:rPr lang="en-US" sz="900"/>
              <a:t> by Unknown Author is licensed under </a:t>
            </a:r>
            <a:r>
              <a:rPr lang="en-US" sz="900">
                <a:hlinkClick r:id="rId4" tooltip="https://creativecommons.org/licenses/by-nc-nd/3.0/"/>
              </a:rPr>
              <a:t>CC BY-NC-ND</a:t>
            </a:r>
            <a:endParaRPr lang="en-US" sz="900"/>
          </a:p>
        </p:txBody>
      </p:sp>
    </p:spTree>
    <p:extLst>
      <p:ext uri="{BB962C8B-B14F-4D97-AF65-F5344CB8AC3E}">
        <p14:creationId xmlns:p14="http://schemas.microsoft.com/office/powerpoint/2010/main" val="22318246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C4DE5-DE9F-390B-815D-4972C551767E}"/>
              </a:ext>
            </a:extLst>
          </p:cNvPr>
          <p:cNvSpPr>
            <a:spLocks noGrp="1"/>
          </p:cNvSpPr>
          <p:nvPr>
            <p:ph type="title"/>
          </p:nvPr>
        </p:nvSpPr>
        <p:spPr/>
        <p:txBody>
          <a:bodyPr/>
          <a:lstStyle/>
          <a:p>
            <a:r>
              <a:rPr lang="en-US" dirty="0"/>
              <a:t>Developing Media Literacy</a:t>
            </a:r>
          </a:p>
        </p:txBody>
      </p:sp>
      <p:sp>
        <p:nvSpPr>
          <p:cNvPr id="3" name="Content Placeholder 2">
            <a:extLst>
              <a:ext uri="{FF2B5EF4-FFF2-40B4-BE49-F238E27FC236}">
                <a16:creationId xmlns:a16="http://schemas.microsoft.com/office/drawing/2014/main" id="{93D8E224-189A-B7E8-210B-0BB085F1737D}"/>
              </a:ext>
            </a:extLst>
          </p:cNvPr>
          <p:cNvSpPr>
            <a:spLocks noGrp="1"/>
          </p:cNvSpPr>
          <p:nvPr>
            <p:ph idx="1"/>
          </p:nvPr>
        </p:nvSpPr>
        <p:spPr/>
        <p:txBody>
          <a:bodyPr/>
          <a:lstStyle/>
          <a:p>
            <a:r>
              <a:rPr lang="en-US" dirty="0"/>
              <a:t>Media Literacy is our ability to critique and analyze the potential impact of the media</a:t>
            </a:r>
          </a:p>
          <a:p>
            <a:r>
              <a:rPr lang="en-US" dirty="0"/>
              <a:t>Our ability to read media messages and critically think and listen</a:t>
            </a:r>
          </a:p>
          <a:p>
            <a:r>
              <a:rPr lang="en-US" dirty="0"/>
              <a:t>Media literacy is reflective in that we are asked to be accountable for those choices we make in regards to media by reflecting on and being prepared to articulate how those choices fit in with our own values and beliefs</a:t>
            </a:r>
          </a:p>
        </p:txBody>
      </p:sp>
    </p:spTree>
    <p:extLst>
      <p:ext uri="{BB962C8B-B14F-4D97-AF65-F5344CB8AC3E}">
        <p14:creationId xmlns:p14="http://schemas.microsoft.com/office/powerpoint/2010/main" val="1432581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0FB81-0992-6F2E-4AAB-E61D056F5480}"/>
              </a:ext>
            </a:extLst>
          </p:cNvPr>
          <p:cNvSpPr>
            <a:spLocks noGrp="1"/>
          </p:cNvSpPr>
          <p:nvPr>
            <p:ph type="title"/>
          </p:nvPr>
        </p:nvSpPr>
        <p:spPr/>
        <p:txBody>
          <a:bodyPr/>
          <a:lstStyle/>
          <a:p>
            <a:r>
              <a:rPr lang="en-US" dirty="0"/>
              <a:t>The Ethics Pyramid</a:t>
            </a:r>
          </a:p>
        </p:txBody>
      </p:sp>
      <p:sp>
        <p:nvSpPr>
          <p:cNvPr id="3" name="Content Placeholder 2">
            <a:extLst>
              <a:ext uri="{FF2B5EF4-FFF2-40B4-BE49-F238E27FC236}">
                <a16:creationId xmlns:a16="http://schemas.microsoft.com/office/drawing/2014/main" id="{36270B73-0546-1A32-F4A7-A35EEFF90062}"/>
              </a:ext>
            </a:extLst>
          </p:cNvPr>
          <p:cNvSpPr>
            <a:spLocks noGrp="1"/>
          </p:cNvSpPr>
          <p:nvPr>
            <p:ph idx="1"/>
          </p:nvPr>
        </p:nvSpPr>
        <p:spPr/>
        <p:txBody>
          <a:bodyPr/>
          <a:lstStyle/>
          <a:p>
            <a:r>
              <a:rPr lang="en-US" b="1" u="sng" dirty="0"/>
              <a:t>Means</a:t>
            </a:r>
          </a:p>
          <a:p>
            <a:r>
              <a:rPr lang="en-US" dirty="0"/>
              <a:t>The tools or behaviors we employ to achieve a desired outcome</a:t>
            </a:r>
          </a:p>
          <a:p>
            <a:r>
              <a:rPr lang="en-US" dirty="0"/>
              <a:t>Being ethical means choosing good means to achieve the desired end result</a:t>
            </a:r>
          </a:p>
        </p:txBody>
      </p:sp>
      <p:pic>
        <p:nvPicPr>
          <p:cNvPr id="5" name="Picture 4" descr="Close-up of a pyramid">
            <a:extLst>
              <a:ext uri="{FF2B5EF4-FFF2-40B4-BE49-F238E27FC236}">
                <a16:creationId xmlns:a16="http://schemas.microsoft.com/office/drawing/2014/main" id="{853EA143-F994-5879-FC97-1C9FC671DC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9630" y="4641448"/>
            <a:ext cx="5942204" cy="2216552"/>
          </a:xfrm>
          <a:prstGeom prst="rect">
            <a:avLst/>
          </a:prstGeom>
        </p:spPr>
      </p:pic>
    </p:spTree>
    <p:extLst>
      <p:ext uri="{BB962C8B-B14F-4D97-AF65-F5344CB8AC3E}">
        <p14:creationId xmlns:p14="http://schemas.microsoft.com/office/powerpoint/2010/main" val="2308315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D74A9-A30D-295F-25CA-048A9C038BDE}"/>
              </a:ext>
            </a:extLst>
          </p:cNvPr>
          <p:cNvSpPr>
            <a:spLocks noGrp="1"/>
          </p:cNvSpPr>
          <p:nvPr>
            <p:ph type="title"/>
          </p:nvPr>
        </p:nvSpPr>
        <p:spPr/>
        <p:txBody>
          <a:bodyPr/>
          <a:lstStyle/>
          <a:p>
            <a:r>
              <a:rPr lang="en-US" dirty="0"/>
              <a:t>The Ethics Pyramid</a:t>
            </a:r>
          </a:p>
        </p:txBody>
      </p:sp>
      <p:sp>
        <p:nvSpPr>
          <p:cNvPr id="3" name="Content Placeholder 2">
            <a:extLst>
              <a:ext uri="{FF2B5EF4-FFF2-40B4-BE49-F238E27FC236}">
                <a16:creationId xmlns:a16="http://schemas.microsoft.com/office/drawing/2014/main" id="{E8F7EB4B-5D16-633B-4EAD-F780EF98314D}"/>
              </a:ext>
            </a:extLst>
          </p:cNvPr>
          <p:cNvSpPr>
            <a:spLocks noGrp="1"/>
          </p:cNvSpPr>
          <p:nvPr>
            <p:ph idx="1"/>
          </p:nvPr>
        </p:nvSpPr>
        <p:spPr/>
        <p:txBody>
          <a:bodyPr/>
          <a:lstStyle/>
          <a:p>
            <a:r>
              <a:rPr lang="en-US" b="1" u="sng" dirty="0"/>
              <a:t>Ends</a:t>
            </a:r>
          </a:p>
          <a:p>
            <a:r>
              <a:rPr lang="en-US" dirty="0"/>
              <a:t>The desired outcome</a:t>
            </a:r>
          </a:p>
          <a:p>
            <a:r>
              <a:rPr lang="en-US" dirty="0"/>
              <a:t>Means are the behavioral choices we make, Ends are the results of those choices</a:t>
            </a:r>
          </a:p>
          <a:p>
            <a:r>
              <a:rPr lang="en-US" dirty="0"/>
              <a:t>When thinking about the end, it is important to think about both the speaker and the listener</a:t>
            </a:r>
          </a:p>
        </p:txBody>
      </p:sp>
    </p:spTree>
    <p:extLst>
      <p:ext uri="{BB962C8B-B14F-4D97-AF65-F5344CB8AC3E}">
        <p14:creationId xmlns:p14="http://schemas.microsoft.com/office/powerpoint/2010/main" val="3786479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3A694-89D4-4DC6-95F9-AD0CD3F48997}"/>
              </a:ext>
            </a:extLst>
          </p:cNvPr>
          <p:cNvSpPr>
            <a:spLocks noGrp="1"/>
          </p:cNvSpPr>
          <p:nvPr>
            <p:ph type="title"/>
          </p:nvPr>
        </p:nvSpPr>
        <p:spPr/>
        <p:txBody>
          <a:bodyPr/>
          <a:lstStyle/>
          <a:p>
            <a:r>
              <a:rPr lang="en-US" dirty="0"/>
              <a:t>The Ethics Pyramid</a:t>
            </a:r>
          </a:p>
        </p:txBody>
      </p:sp>
      <p:sp>
        <p:nvSpPr>
          <p:cNvPr id="3" name="Content Placeholder 2">
            <a:extLst>
              <a:ext uri="{FF2B5EF4-FFF2-40B4-BE49-F238E27FC236}">
                <a16:creationId xmlns:a16="http://schemas.microsoft.com/office/drawing/2014/main" id="{CAA2C4DA-42E2-0E37-2BED-34F8209AB22E}"/>
              </a:ext>
            </a:extLst>
          </p:cNvPr>
          <p:cNvSpPr>
            <a:spLocks noGrp="1"/>
          </p:cNvSpPr>
          <p:nvPr>
            <p:ph idx="1"/>
          </p:nvPr>
        </p:nvSpPr>
        <p:spPr/>
        <p:txBody>
          <a:bodyPr/>
          <a:lstStyle/>
          <a:p>
            <a:r>
              <a:rPr lang="en-US" dirty="0"/>
              <a:t>3 Basic Questions to think about ethics:</a:t>
            </a:r>
          </a:p>
          <a:p>
            <a:pPr lvl="1"/>
            <a:r>
              <a:rPr lang="en-US" dirty="0"/>
              <a:t>1. Have I discussed the ethicality of the behavior with others and come to a general consensus that the behavior is ethical?</a:t>
            </a:r>
          </a:p>
          <a:p>
            <a:pPr lvl="1"/>
            <a:r>
              <a:rPr lang="en-US" dirty="0"/>
              <a:t>2. Does the behavior adhere to known codes of ethics?</a:t>
            </a:r>
          </a:p>
          <a:p>
            <a:pPr lvl="1"/>
            <a:r>
              <a:rPr lang="en-US" dirty="0"/>
              <a:t>3. Would I be happy if the outcomes of the behavior were reversed and applied to me?</a:t>
            </a:r>
          </a:p>
        </p:txBody>
      </p:sp>
    </p:spTree>
    <p:extLst>
      <p:ext uri="{BB962C8B-B14F-4D97-AF65-F5344CB8AC3E}">
        <p14:creationId xmlns:p14="http://schemas.microsoft.com/office/powerpoint/2010/main" val="2381143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C22F7-967D-FFE7-6C9E-36ECF9FBC66F}"/>
              </a:ext>
            </a:extLst>
          </p:cNvPr>
          <p:cNvSpPr>
            <a:spLocks noGrp="1"/>
          </p:cNvSpPr>
          <p:nvPr>
            <p:ph type="title"/>
          </p:nvPr>
        </p:nvSpPr>
        <p:spPr/>
        <p:txBody>
          <a:bodyPr/>
          <a:lstStyle/>
          <a:p>
            <a:r>
              <a:rPr lang="en-US" dirty="0"/>
              <a:t>Ethics in Public Speaking</a:t>
            </a:r>
          </a:p>
        </p:txBody>
      </p:sp>
      <p:sp>
        <p:nvSpPr>
          <p:cNvPr id="3" name="Content Placeholder 2">
            <a:extLst>
              <a:ext uri="{FF2B5EF4-FFF2-40B4-BE49-F238E27FC236}">
                <a16:creationId xmlns:a16="http://schemas.microsoft.com/office/drawing/2014/main" id="{08308986-ABA7-05D4-C1E7-65496EF607D8}"/>
              </a:ext>
            </a:extLst>
          </p:cNvPr>
          <p:cNvSpPr>
            <a:spLocks noGrp="1"/>
          </p:cNvSpPr>
          <p:nvPr>
            <p:ph idx="1"/>
          </p:nvPr>
        </p:nvSpPr>
        <p:spPr/>
        <p:txBody>
          <a:bodyPr/>
          <a:lstStyle/>
          <a:p>
            <a:r>
              <a:rPr lang="en-US" dirty="0"/>
              <a:t>Communication Code of Ethics</a:t>
            </a:r>
          </a:p>
          <a:p>
            <a:r>
              <a:rPr lang="en-US" dirty="0"/>
              <a:t>In 1999 the National Communication Association officially adopted the Credo for Ethical Communication</a:t>
            </a:r>
          </a:p>
          <a:p>
            <a:r>
              <a:rPr lang="en-US" dirty="0"/>
              <a:t>A set of beliefs communication scholars hold about the ethics of human communication</a:t>
            </a:r>
          </a:p>
        </p:txBody>
      </p:sp>
      <p:pic>
        <p:nvPicPr>
          <p:cNvPr id="5" name="Picture 4" descr="Law books section in library">
            <a:extLst>
              <a:ext uri="{FF2B5EF4-FFF2-40B4-BE49-F238E27FC236}">
                <a16:creationId xmlns:a16="http://schemas.microsoft.com/office/drawing/2014/main" id="{48D95BB2-7B7C-9773-0CE7-8F15AC2CB1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093" y="4386804"/>
            <a:ext cx="3780954" cy="2471195"/>
          </a:xfrm>
          <a:prstGeom prst="rect">
            <a:avLst/>
          </a:prstGeom>
        </p:spPr>
      </p:pic>
    </p:spTree>
    <p:extLst>
      <p:ext uri="{BB962C8B-B14F-4D97-AF65-F5344CB8AC3E}">
        <p14:creationId xmlns:p14="http://schemas.microsoft.com/office/powerpoint/2010/main" val="2287295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9E252-646E-9EFD-EB34-86DF3CBA3A6F}"/>
              </a:ext>
            </a:extLst>
          </p:cNvPr>
          <p:cNvSpPr>
            <a:spLocks noGrp="1"/>
          </p:cNvSpPr>
          <p:nvPr>
            <p:ph type="title"/>
          </p:nvPr>
        </p:nvSpPr>
        <p:spPr/>
        <p:txBody>
          <a:bodyPr/>
          <a:lstStyle/>
          <a:p>
            <a:r>
              <a:rPr lang="en-US" dirty="0"/>
              <a:t>Applying the NCA Credo</a:t>
            </a:r>
          </a:p>
        </p:txBody>
      </p:sp>
      <p:sp>
        <p:nvSpPr>
          <p:cNvPr id="3" name="Content Placeholder 2">
            <a:extLst>
              <a:ext uri="{FF2B5EF4-FFF2-40B4-BE49-F238E27FC236}">
                <a16:creationId xmlns:a16="http://schemas.microsoft.com/office/drawing/2014/main" id="{6BF7C77C-F570-E1E5-EFFB-CFD09E02588E}"/>
              </a:ext>
            </a:extLst>
          </p:cNvPr>
          <p:cNvSpPr>
            <a:spLocks noGrp="1"/>
          </p:cNvSpPr>
          <p:nvPr>
            <p:ph idx="1"/>
          </p:nvPr>
        </p:nvSpPr>
        <p:spPr/>
        <p:txBody>
          <a:bodyPr/>
          <a:lstStyle/>
          <a:p>
            <a:r>
              <a:rPr lang="en-US" b="1" dirty="0"/>
              <a:t>We Advocate Truthfulness, Accuracy, Honesty, and Reason as Essential to the Integrity of Communication</a:t>
            </a:r>
          </a:p>
          <a:p>
            <a:endParaRPr lang="en-US" sz="2400" dirty="0"/>
          </a:p>
          <a:p>
            <a:r>
              <a:rPr lang="en-US" dirty="0"/>
              <a:t>The first area of concern is information honesty</a:t>
            </a:r>
          </a:p>
          <a:p>
            <a:r>
              <a:rPr lang="en-US" dirty="0"/>
              <a:t>Ensuring that the information is true, has not been exaggerated or facts were omitted that distorted the information provided</a:t>
            </a:r>
          </a:p>
          <a:p>
            <a:r>
              <a:rPr lang="en-US" dirty="0"/>
              <a:t>Being honest about where the information comes from, citing sources in the speech avoids plagiarism and gives credit to the source of the information</a:t>
            </a:r>
          </a:p>
        </p:txBody>
      </p:sp>
    </p:spTree>
    <p:extLst>
      <p:ext uri="{BB962C8B-B14F-4D97-AF65-F5344CB8AC3E}">
        <p14:creationId xmlns:p14="http://schemas.microsoft.com/office/powerpoint/2010/main" val="1142190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1455C-0AD4-FC5C-A7DE-67EE7E9D9F3B}"/>
              </a:ext>
            </a:extLst>
          </p:cNvPr>
          <p:cNvSpPr>
            <a:spLocks noGrp="1"/>
          </p:cNvSpPr>
          <p:nvPr>
            <p:ph type="title"/>
          </p:nvPr>
        </p:nvSpPr>
        <p:spPr/>
        <p:txBody>
          <a:bodyPr/>
          <a:lstStyle/>
          <a:p>
            <a:r>
              <a:rPr lang="en-US" dirty="0"/>
              <a:t>Applying the NCA Credo</a:t>
            </a:r>
          </a:p>
        </p:txBody>
      </p:sp>
      <p:sp>
        <p:nvSpPr>
          <p:cNvPr id="3" name="Content Placeholder 2">
            <a:extLst>
              <a:ext uri="{FF2B5EF4-FFF2-40B4-BE49-F238E27FC236}">
                <a16:creationId xmlns:a16="http://schemas.microsoft.com/office/drawing/2014/main" id="{3D29664B-83FF-0F31-8FF2-1B276C77F3EB}"/>
              </a:ext>
            </a:extLst>
          </p:cNvPr>
          <p:cNvSpPr>
            <a:spLocks noGrp="1"/>
          </p:cNvSpPr>
          <p:nvPr>
            <p:ph idx="1"/>
          </p:nvPr>
        </p:nvSpPr>
        <p:spPr/>
        <p:txBody>
          <a:bodyPr/>
          <a:lstStyle/>
          <a:p>
            <a:r>
              <a:rPr lang="en-US" dirty="0"/>
              <a:t>Plagiarism</a:t>
            </a:r>
          </a:p>
          <a:p>
            <a:pPr lvl="1"/>
            <a:r>
              <a:rPr lang="en-US" dirty="0"/>
              <a:t>1. Failing to tell the audience the source of a direct quote</a:t>
            </a:r>
          </a:p>
          <a:p>
            <a:pPr lvl="1"/>
            <a:r>
              <a:rPr lang="en-US" dirty="0"/>
              <a:t>2. Paraphrasing what someone else said or wrote without giving credit to the speaker or author</a:t>
            </a:r>
          </a:p>
          <a:p>
            <a:pPr lvl="1"/>
            <a:r>
              <a:rPr lang="en-US" dirty="0"/>
              <a:t>3. Re-citing someone else’s sources within a speech, it is important to cite the original source of any information presented</a:t>
            </a:r>
          </a:p>
        </p:txBody>
      </p:sp>
      <p:pic>
        <p:nvPicPr>
          <p:cNvPr id="5" name="Picture 4" descr="a picture of a shadow person with their brain being removed">
            <a:extLst>
              <a:ext uri="{FF2B5EF4-FFF2-40B4-BE49-F238E27FC236}">
                <a16:creationId xmlns:a16="http://schemas.microsoft.com/office/drawing/2014/main" id="{1EA4F8D1-E8EB-9FEA-4B8E-118AF2D3D70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660888" y="3810000"/>
            <a:ext cx="3048000" cy="3048000"/>
          </a:xfrm>
          <a:prstGeom prst="rect">
            <a:avLst/>
          </a:prstGeom>
        </p:spPr>
      </p:pic>
      <p:sp>
        <p:nvSpPr>
          <p:cNvPr id="6" name="TextBox 5">
            <a:extLst>
              <a:ext uri="{FF2B5EF4-FFF2-40B4-BE49-F238E27FC236}">
                <a16:creationId xmlns:a16="http://schemas.microsoft.com/office/drawing/2014/main" id="{816D3B8C-23D3-ECA5-CABB-BFCB652F3F77}"/>
              </a:ext>
            </a:extLst>
          </p:cNvPr>
          <p:cNvSpPr txBox="1"/>
          <p:nvPr/>
        </p:nvSpPr>
        <p:spPr>
          <a:xfrm>
            <a:off x="7660888" y="6858000"/>
            <a:ext cx="3048000" cy="230832"/>
          </a:xfrm>
          <a:prstGeom prst="rect">
            <a:avLst/>
          </a:prstGeom>
          <a:noFill/>
        </p:spPr>
        <p:txBody>
          <a:bodyPr wrap="square" rtlCol="0">
            <a:spAutoFit/>
          </a:bodyPr>
          <a:lstStyle/>
          <a:p>
            <a:r>
              <a:rPr lang="en-US" sz="900">
                <a:hlinkClick r:id="rId3" tooltip="https://neurodojo.blogspot.com/2020/01/whats-worth-stealing-academic-edition.html"/>
              </a:rPr>
              <a:t>This Photo</a:t>
            </a:r>
            <a:r>
              <a:rPr lang="en-US" sz="900"/>
              <a:t> by Unknown Author is licensed under </a:t>
            </a:r>
            <a:r>
              <a:rPr lang="en-US" sz="900">
                <a:hlinkClick r:id="rId4" tooltip="https://creativecommons.org/licenses/by-nc/3.0/"/>
              </a:rPr>
              <a:t>CC BY-NC</a:t>
            </a:r>
            <a:endParaRPr lang="en-US" sz="900"/>
          </a:p>
        </p:txBody>
      </p:sp>
    </p:spTree>
    <p:extLst>
      <p:ext uri="{BB962C8B-B14F-4D97-AF65-F5344CB8AC3E}">
        <p14:creationId xmlns:p14="http://schemas.microsoft.com/office/powerpoint/2010/main" val="4004451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68A02-0EBA-AD1C-673C-8802AD6219C0}"/>
              </a:ext>
            </a:extLst>
          </p:cNvPr>
          <p:cNvSpPr>
            <a:spLocks noGrp="1"/>
          </p:cNvSpPr>
          <p:nvPr>
            <p:ph type="title"/>
          </p:nvPr>
        </p:nvSpPr>
        <p:spPr/>
        <p:txBody>
          <a:bodyPr/>
          <a:lstStyle/>
          <a:p>
            <a:r>
              <a:rPr lang="en-US" dirty="0"/>
              <a:t>Applying the NCA Credo</a:t>
            </a:r>
          </a:p>
        </p:txBody>
      </p:sp>
      <p:sp>
        <p:nvSpPr>
          <p:cNvPr id="3" name="Content Placeholder 2">
            <a:extLst>
              <a:ext uri="{FF2B5EF4-FFF2-40B4-BE49-F238E27FC236}">
                <a16:creationId xmlns:a16="http://schemas.microsoft.com/office/drawing/2014/main" id="{ED8546A5-603C-4434-ACA7-1C984BFD5F32}"/>
              </a:ext>
            </a:extLst>
          </p:cNvPr>
          <p:cNvSpPr>
            <a:spLocks noGrp="1"/>
          </p:cNvSpPr>
          <p:nvPr>
            <p:ph idx="1"/>
          </p:nvPr>
        </p:nvSpPr>
        <p:spPr/>
        <p:txBody>
          <a:bodyPr>
            <a:normAutofit fontScale="92500" lnSpcReduction="10000"/>
          </a:bodyPr>
          <a:lstStyle/>
          <a:p>
            <a:r>
              <a:rPr lang="en-US" b="1" dirty="0">
                <a:effectLst/>
              </a:rPr>
              <a:t>We Endorse Freedom of Expression, Diversity of Perspective, and Tolerance of Dissent to Achieve the Informed and Responsible Decision Making Fundamental to a Civil Society</a:t>
            </a:r>
          </a:p>
          <a:p>
            <a:endParaRPr lang="en-US" sz="2400" dirty="0"/>
          </a:p>
          <a:p>
            <a:r>
              <a:rPr lang="en-US" sz="2400" dirty="0">
                <a:effectLst/>
              </a:rPr>
              <a:t>All members of society are free to express their thoughts and opinions</a:t>
            </a:r>
          </a:p>
          <a:p>
            <a:r>
              <a:rPr lang="en-US" sz="2400" dirty="0"/>
              <a:t>Diverse viewpoints, including those that disagree with accepted authority are important for the functioning of a democratic society</a:t>
            </a:r>
          </a:p>
          <a:p>
            <a:r>
              <a:rPr lang="en-US" sz="2400" dirty="0">
                <a:effectLst/>
              </a:rPr>
              <a:t>Listening to diverse perspectives includes being willing to hear dissenting voices</a:t>
            </a:r>
          </a:p>
          <a:p>
            <a:endParaRPr lang="en-US" dirty="0"/>
          </a:p>
        </p:txBody>
      </p:sp>
    </p:spTree>
    <p:extLst>
      <p:ext uri="{BB962C8B-B14F-4D97-AF65-F5344CB8AC3E}">
        <p14:creationId xmlns:p14="http://schemas.microsoft.com/office/powerpoint/2010/main" val="1441805519"/>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72</TotalTime>
  <Words>1256</Words>
  <Application>Microsoft Office PowerPoint</Application>
  <PresentationFormat>Widescreen</PresentationFormat>
  <Paragraphs>109</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Century Gothic</vt:lpstr>
      <vt:lpstr>Wingdings 3</vt:lpstr>
      <vt:lpstr>Wisp</vt:lpstr>
      <vt:lpstr>Chapter 5</vt:lpstr>
      <vt:lpstr>The Ethics Pyramid</vt:lpstr>
      <vt:lpstr>The Ethics Pyramid</vt:lpstr>
      <vt:lpstr>The Ethics Pyramid</vt:lpstr>
      <vt:lpstr>The Ethics Pyramid</vt:lpstr>
      <vt:lpstr>Ethics in Public Speaking</vt:lpstr>
      <vt:lpstr>Applying the NCA Credo</vt:lpstr>
      <vt:lpstr>Applying the NCA Credo</vt:lpstr>
      <vt:lpstr>Applying the NCA Credo</vt:lpstr>
      <vt:lpstr>Applying the NCA Credo</vt:lpstr>
      <vt:lpstr>Applying the NCA Credo</vt:lpstr>
      <vt:lpstr>Applying the NCA Credo</vt:lpstr>
      <vt:lpstr>Applying the NCA Credo</vt:lpstr>
      <vt:lpstr>Applying the NCA Credo</vt:lpstr>
      <vt:lpstr>Applying the NCA Credo</vt:lpstr>
      <vt:lpstr>Applying the NCA Credo</vt:lpstr>
      <vt:lpstr>Free Speech</vt:lpstr>
      <vt:lpstr>The First Amendment to the Constitution</vt:lpstr>
      <vt:lpstr>The First Amendment to the Constitution</vt:lpstr>
      <vt:lpstr>Mass Communication and Ethics</vt:lpstr>
      <vt:lpstr>Media and Globalization</vt:lpstr>
      <vt:lpstr>Media and Globalization</vt:lpstr>
      <vt:lpstr>Media and Representation</vt:lpstr>
      <vt:lpstr>Developing Media Literacy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dc:title>
  <dc:creator>vicki moultry</dc:creator>
  <cp:lastModifiedBy>vicki moultry</cp:lastModifiedBy>
  <cp:revision>5</cp:revision>
  <dcterms:created xsi:type="dcterms:W3CDTF">2022-05-25T09:52:29Z</dcterms:created>
  <dcterms:modified xsi:type="dcterms:W3CDTF">2022-05-25T14:29:32Z</dcterms:modified>
</cp:coreProperties>
</file>