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embeddedFontLst>
    <p:embeddedFont>
      <p:font typeface="Century Gothic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hwvhj9JrhoMrXOjEOzfqIlV4GVZ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regular.fntdata"/><Relationship Id="rId10" Type="http://schemas.openxmlformats.org/officeDocument/2006/relationships/slide" Target="slides/slide6.xml"/><Relationship Id="rId13" Type="http://schemas.openxmlformats.org/officeDocument/2006/relationships/font" Target="fonts/CenturyGothic-italic.fntdata"/><Relationship Id="rId12" Type="http://schemas.openxmlformats.org/officeDocument/2006/relationships/font" Target="fonts/CenturyGothic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font" Target="fonts/CenturyGothic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2" name="Google Shape;16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2c36b2a416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2c36b2a41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2c36b2a416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12c36b2a41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2c36b2a416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2c36b2a41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2c36b2a416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12c36b2a416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12c36b2a416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12c36b2a416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5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5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2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5"/>
          <p:cNvSpPr/>
          <p:nvPr/>
        </p:nvSpPr>
        <p:spPr>
          <a:xfrm>
            <a:off x="0" y="4323810"/>
            <a:ext cx="1744652" cy="778589"/>
          </a:xfrm>
          <a:custGeom>
            <a:rect b="b" l="l" r="r" t="t"/>
            <a:pathLst>
              <a:path extrusionOk="0" h="166" w="372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25"/>
          <p:cNvSpPr txBox="1"/>
          <p:nvPr>
            <p:ph idx="12" type="sldNum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4"/>
          <p:cNvSpPr txBox="1"/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34"/>
          <p:cNvSpPr txBox="1"/>
          <p:nvPr>
            <p:ph idx="1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7" name="Google Shape;107;p3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3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34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34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5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35"/>
          <p:cNvSpPr txBox="1"/>
          <p:nvPr>
            <p:ph idx="1" type="body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14" name="Google Shape;114;p35"/>
          <p:cNvSpPr txBox="1"/>
          <p:nvPr>
            <p:ph idx="2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3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3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35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35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9" name="Google Shape;119;p35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35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6"/>
          <p:cNvSpPr txBox="1"/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36"/>
          <p:cNvSpPr txBox="1"/>
          <p:nvPr>
            <p:ph idx="1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24" name="Google Shape;124;p3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3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36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36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7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37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31" name="Google Shape;131;p37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32" name="Google Shape;132;p3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3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7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37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6" name="Google Shape;136;p37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3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8"/>
          <p:cNvSpPr txBox="1"/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38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41" name="Google Shape;141;p38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42" name="Google Shape;142;p3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3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38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38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9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39"/>
          <p:cNvSpPr txBox="1"/>
          <p:nvPr>
            <p:ph idx="1" type="body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49" name="Google Shape;149;p3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3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39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3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0"/>
          <p:cNvSpPr txBox="1"/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40"/>
          <p:cNvSpPr txBox="1"/>
          <p:nvPr>
            <p:ph idx="1" type="body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156" name="Google Shape;156;p4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4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40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40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6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6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48" name="Google Shape;48;p2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6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26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7"/>
          <p:cNvSpPr txBox="1"/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7"/>
          <p:cNvSpPr txBox="1"/>
          <p:nvPr>
            <p:ph idx="1" type="body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5" name="Google Shape;55;p2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7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27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8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8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62" name="Google Shape;62;p28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63" name="Google Shape;63;p2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9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9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0" name="Google Shape;70;p29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71" name="Google Shape;71;p29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2" name="Google Shape;72;p29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73" name="Google Shape;73;p2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9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2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0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0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30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31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31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2"/>
          <p:cNvSpPr txBox="1"/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b="0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32"/>
          <p:cNvSpPr txBox="1"/>
          <p:nvPr>
            <p:ph idx="1" type="body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/>
        </p:txBody>
      </p:sp>
      <p:sp>
        <p:nvSpPr>
          <p:cNvPr id="91" name="Google Shape;91;p32"/>
          <p:cNvSpPr txBox="1"/>
          <p:nvPr>
            <p:ph idx="2" type="body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2" name="Google Shape;92;p3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3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32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32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3"/>
          <p:cNvSpPr txBox="1"/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33"/>
          <p:cNvSpPr/>
          <p:nvPr>
            <p:ph idx="2" type="pic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33"/>
          <p:cNvSpPr txBox="1"/>
          <p:nvPr>
            <p:ph idx="1" type="body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0" name="Google Shape;100;p3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3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33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33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b="100%" r="100%"/>
          </a:path>
          <a:tileRect l="-100%" t="-100%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24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24"/>
            <p:cNvSpPr/>
            <p:nvPr/>
          </p:nvSpPr>
          <p:spPr>
            <a:xfrm>
              <a:off x="2487613" y="2284413"/>
              <a:ext cx="85725" cy="533400"/>
            </a:xfrm>
            <a:custGeom>
              <a:rect b="b" l="l" r="r" t="t"/>
              <a:pathLst>
                <a:path extrusionOk="0"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8;p24"/>
            <p:cNvSpPr/>
            <p:nvPr/>
          </p:nvSpPr>
          <p:spPr>
            <a:xfrm>
              <a:off x="2597151" y="2779713"/>
              <a:ext cx="550863" cy="1978025"/>
            </a:xfrm>
            <a:custGeom>
              <a:rect b="b" l="l" r="r" t="t"/>
              <a:pathLst>
                <a:path extrusionOk="0"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9;p24"/>
            <p:cNvSpPr/>
            <p:nvPr/>
          </p:nvSpPr>
          <p:spPr>
            <a:xfrm>
              <a:off x="3175001" y="4730750"/>
              <a:ext cx="519113" cy="1209675"/>
            </a:xfrm>
            <a:custGeom>
              <a:rect b="b" l="l" r="r" t="t"/>
              <a:pathLst>
                <a:path extrusionOk="0"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0;p24"/>
            <p:cNvSpPr/>
            <p:nvPr/>
          </p:nvSpPr>
          <p:spPr>
            <a:xfrm>
              <a:off x="3305176" y="5630863"/>
              <a:ext cx="146050" cy="309563"/>
            </a:xfrm>
            <a:custGeom>
              <a:rect b="b" l="l" r="r" t="t"/>
              <a:pathLst>
                <a:path extrusionOk="0"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1;p24"/>
            <p:cNvSpPr/>
            <p:nvPr/>
          </p:nvSpPr>
          <p:spPr>
            <a:xfrm>
              <a:off x="2573338" y="2817813"/>
              <a:ext cx="700088" cy="2835275"/>
            </a:xfrm>
            <a:custGeom>
              <a:rect b="b" l="l" r="r" t="t"/>
              <a:pathLst>
                <a:path extrusionOk="0"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4"/>
            <p:cNvSpPr/>
            <p:nvPr/>
          </p:nvSpPr>
          <p:spPr>
            <a:xfrm>
              <a:off x="2506663" y="285750"/>
              <a:ext cx="90488" cy="2493963"/>
            </a:xfrm>
            <a:custGeom>
              <a:rect b="b" l="l" r="r" t="t"/>
              <a:pathLst>
                <a:path extrusionOk="0"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4"/>
            <p:cNvSpPr/>
            <p:nvPr/>
          </p:nvSpPr>
          <p:spPr>
            <a:xfrm>
              <a:off x="2554288" y="2598738"/>
              <a:ext cx="66675" cy="420688"/>
            </a:xfrm>
            <a:custGeom>
              <a:rect b="b" l="l" r="r" t="t"/>
              <a:pathLst>
                <a:path extrusionOk="0"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4"/>
            <p:cNvSpPr/>
            <p:nvPr/>
          </p:nvSpPr>
          <p:spPr>
            <a:xfrm>
              <a:off x="3143251" y="4757738"/>
              <a:ext cx="161925" cy="873125"/>
            </a:xfrm>
            <a:custGeom>
              <a:rect b="b" l="l" r="r" t="t"/>
              <a:pathLst>
                <a:path extrusionOk="0"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4"/>
            <p:cNvSpPr/>
            <p:nvPr/>
          </p:nvSpPr>
          <p:spPr>
            <a:xfrm>
              <a:off x="3148013" y="1282700"/>
              <a:ext cx="1768475" cy="3448050"/>
            </a:xfrm>
            <a:custGeom>
              <a:rect b="b" l="l" r="r" t="t"/>
              <a:pathLst>
                <a:path extrusionOk="0"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24"/>
            <p:cNvSpPr/>
            <p:nvPr/>
          </p:nvSpPr>
          <p:spPr>
            <a:xfrm>
              <a:off x="3273426" y="5653088"/>
              <a:ext cx="138113" cy="287338"/>
            </a:xfrm>
            <a:custGeom>
              <a:rect b="b" l="l" r="r" t="t"/>
              <a:pathLst>
                <a:path extrusionOk="0"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24"/>
            <p:cNvSpPr/>
            <p:nvPr/>
          </p:nvSpPr>
          <p:spPr>
            <a:xfrm>
              <a:off x="3143251" y="4656138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24"/>
            <p:cNvSpPr/>
            <p:nvPr/>
          </p:nvSpPr>
          <p:spPr>
            <a:xfrm>
              <a:off x="3211513" y="5410200"/>
              <a:ext cx="203200" cy="530225"/>
            </a:xfrm>
            <a:custGeom>
              <a:rect b="b" l="l" r="r" t="t"/>
              <a:pathLst>
                <a:path extrusionOk="0"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" name="Google Shape;19;p24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20" name="Google Shape;20;p24"/>
            <p:cNvSpPr/>
            <p:nvPr/>
          </p:nvSpPr>
          <p:spPr>
            <a:xfrm>
              <a:off x="6627813" y="194833"/>
              <a:ext cx="409575" cy="3646488"/>
            </a:xfrm>
            <a:custGeom>
              <a:rect b="b" l="l" r="r" t="t"/>
              <a:pathLst>
                <a:path extrusionOk="0"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24"/>
            <p:cNvSpPr/>
            <p:nvPr/>
          </p:nvSpPr>
          <p:spPr>
            <a:xfrm>
              <a:off x="7061201" y="3771900"/>
              <a:ext cx="350838" cy="1309688"/>
            </a:xfrm>
            <a:custGeom>
              <a:rect b="b" l="l" r="r" t="t"/>
              <a:pathLst>
                <a:path extrusionOk="0"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24"/>
            <p:cNvSpPr/>
            <p:nvPr/>
          </p:nvSpPr>
          <p:spPr>
            <a:xfrm>
              <a:off x="7439026" y="5053013"/>
              <a:ext cx="357188" cy="820738"/>
            </a:xfrm>
            <a:custGeom>
              <a:rect b="b" l="l" r="r" t="t"/>
              <a:pathLst>
                <a:path extrusionOk="0"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24"/>
            <p:cNvSpPr/>
            <p:nvPr/>
          </p:nvSpPr>
          <p:spPr>
            <a:xfrm>
              <a:off x="7037388" y="3811588"/>
              <a:ext cx="457200" cy="1852613"/>
            </a:xfrm>
            <a:custGeom>
              <a:rect b="b" l="l" r="r" t="t"/>
              <a:pathLst>
                <a:path extrusionOk="0"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24"/>
            <p:cNvSpPr/>
            <p:nvPr/>
          </p:nvSpPr>
          <p:spPr>
            <a:xfrm>
              <a:off x="6992938" y="1263650"/>
              <a:ext cx="144463" cy="2508250"/>
            </a:xfrm>
            <a:custGeom>
              <a:rect b="b" l="l" r="r" t="t"/>
              <a:pathLst>
                <a:path extrusionOk="0"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24"/>
            <p:cNvSpPr/>
            <p:nvPr/>
          </p:nvSpPr>
          <p:spPr>
            <a:xfrm>
              <a:off x="7526338" y="5640388"/>
              <a:ext cx="111125" cy="233363"/>
            </a:xfrm>
            <a:custGeom>
              <a:rect b="b" l="l" r="r" t="t"/>
              <a:pathLst>
                <a:path extrusionOk="0"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24"/>
            <p:cNvSpPr/>
            <p:nvPr/>
          </p:nvSpPr>
          <p:spPr>
            <a:xfrm>
              <a:off x="7021513" y="3598863"/>
              <a:ext cx="68263" cy="423863"/>
            </a:xfrm>
            <a:custGeom>
              <a:rect b="b" l="l" r="r" t="t"/>
              <a:pathLst>
                <a:path extrusionOk="0"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24"/>
            <p:cNvSpPr/>
            <p:nvPr/>
          </p:nvSpPr>
          <p:spPr>
            <a:xfrm>
              <a:off x="7412038" y="2801938"/>
              <a:ext cx="1168400" cy="2251075"/>
            </a:xfrm>
            <a:custGeom>
              <a:rect b="b" l="l" r="r" t="t"/>
              <a:pathLst>
                <a:path extrusionOk="0"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24"/>
            <p:cNvSpPr/>
            <p:nvPr/>
          </p:nvSpPr>
          <p:spPr>
            <a:xfrm>
              <a:off x="7494588" y="5664200"/>
              <a:ext cx="100013" cy="209550"/>
            </a:xfrm>
            <a:custGeom>
              <a:rect b="b" l="l" r="r" t="t"/>
              <a:pathLst>
                <a:path extrusionOk="0"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24"/>
            <p:cNvSpPr/>
            <p:nvPr/>
          </p:nvSpPr>
          <p:spPr>
            <a:xfrm>
              <a:off x="7412038" y="5081588"/>
              <a:ext cx="114300" cy="558800"/>
            </a:xfrm>
            <a:custGeom>
              <a:rect b="b" l="l" r="r" t="t"/>
              <a:pathLst>
                <a:path extrusionOk="0"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24"/>
            <p:cNvSpPr/>
            <p:nvPr/>
          </p:nvSpPr>
          <p:spPr>
            <a:xfrm>
              <a:off x="7412038" y="4978400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24"/>
            <p:cNvSpPr/>
            <p:nvPr/>
          </p:nvSpPr>
          <p:spPr>
            <a:xfrm>
              <a:off x="7439026" y="5434013"/>
              <a:ext cx="174625" cy="439738"/>
            </a:xfrm>
            <a:custGeom>
              <a:rect b="b" l="l" r="r" t="t"/>
              <a:pathLst>
                <a:path extrusionOk="0"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2" name="Google Shape;32;p24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24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24"/>
          <p:cNvSpPr txBox="1"/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b="0" i="0" sz="18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b="0" i="0" sz="14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5" name="Google Shape;35;p2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6" name="Google Shape;36;p2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7" name="Google Shape;37;p24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</a:pPr>
            <a:r>
              <a:rPr lang="en-US"/>
              <a:t>Chapter 3</a:t>
            </a:r>
            <a:endParaRPr/>
          </a:p>
        </p:txBody>
      </p:sp>
      <p:sp>
        <p:nvSpPr>
          <p:cNvPr id="165" name="Google Shape;165;p1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Audience Analysis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2c36b2a416_0_0"/>
          <p:cNvSpPr txBox="1"/>
          <p:nvPr>
            <p:ph type="title"/>
          </p:nvPr>
        </p:nvSpPr>
        <p:spPr>
          <a:xfrm>
            <a:off x="2592925" y="624110"/>
            <a:ext cx="8911800" cy="1281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is Audience Analysis</a:t>
            </a:r>
            <a:endParaRPr/>
          </a:p>
        </p:txBody>
      </p:sp>
      <p:sp>
        <p:nvSpPr>
          <p:cNvPr id="171" name="Google Shape;171;g12c36b2a416_0_0"/>
          <p:cNvSpPr txBox="1"/>
          <p:nvPr>
            <p:ph idx="1" type="body"/>
          </p:nvPr>
        </p:nvSpPr>
        <p:spPr>
          <a:xfrm>
            <a:off x="2589212" y="2133600"/>
            <a:ext cx="8915400" cy="3777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The process of gathering </a:t>
            </a:r>
            <a:r>
              <a:rPr lang="en-US"/>
              <a:t>information</a:t>
            </a:r>
            <a:r>
              <a:rPr lang="en-US"/>
              <a:t> about the people in your audience so that you can understand their needs, expectations, beliefs, values, attitudes, and likely opinions.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2c36b2a416_0_5"/>
          <p:cNvSpPr txBox="1"/>
          <p:nvPr>
            <p:ph type="title"/>
          </p:nvPr>
        </p:nvSpPr>
        <p:spPr>
          <a:xfrm>
            <a:off x="2592925" y="624110"/>
            <a:ext cx="8911800" cy="1281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Why Conduct Audience Analysis?</a:t>
            </a:r>
            <a:endParaRPr/>
          </a:p>
        </p:txBody>
      </p:sp>
      <p:sp>
        <p:nvSpPr>
          <p:cNvPr id="177" name="Google Shape;177;g12c36b2a416_0_5"/>
          <p:cNvSpPr txBox="1"/>
          <p:nvPr>
            <p:ph idx="1" type="body"/>
          </p:nvPr>
        </p:nvSpPr>
        <p:spPr>
          <a:xfrm>
            <a:off x="2589212" y="2133600"/>
            <a:ext cx="8915400" cy="3777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Allows to choose a worthwhile topic- </a:t>
            </a:r>
            <a:r>
              <a:rPr lang="en-US"/>
              <a:t>noble</a:t>
            </a:r>
            <a:r>
              <a:rPr lang="en-US"/>
              <a:t>, interesting, relevant.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Informs about audience disposition toward controversial topics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Allows to adapt your </a:t>
            </a:r>
            <a:r>
              <a:rPr lang="en-US"/>
              <a:t>speech</a:t>
            </a:r>
            <a:r>
              <a:rPr lang="en-US"/>
              <a:t> to audience needs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Informs about audience diversity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Helps to avoid offensive remarks</a:t>
            </a:r>
            <a:endParaRPr/>
          </a:p>
          <a:p>
            <a:pPr indent="0" lvl="0" marL="9144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Ethical </a:t>
            </a:r>
            <a:r>
              <a:rPr lang="en-US"/>
              <a:t>language</a:t>
            </a:r>
            <a:r>
              <a:rPr lang="en-US"/>
              <a:t> choices: </a:t>
            </a:r>
            <a:endParaRPr/>
          </a:p>
          <a:p>
            <a:pPr indent="-342900" lvl="0" marL="1371600" rtl="0" algn="l">
              <a:spcBef>
                <a:spcPts val="1000"/>
              </a:spcBef>
              <a:spcAft>
                <a:spcPts val="0"/>
              </a:spcAft>
              <a:buSzPts val="1800"/>
              <a:buAutoNum type="alphaLcPeriod"/>
            </a:pPr>
            <a:r>
              <a:rPr lang="en-US"/>
              <a:t>Be accurate</a:t>
            </a:r>
            <a:endParaRPr/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-US"/>
              <a:t>Be aware of emotional impact</a:t>
            </a:r>
            <a:endParaRPr/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-US"/>
              <a:t>avoid hateful words</a:t>
            </a:r>
            <a:endParaRPr/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-US"/>
              <a:t>be sensitive to the audience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Allows to deliver ethical speech: ethos (credibility)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2c36b2a416_0_10"/>
          <p:cNvSpPr txBox="1"/>
          <p:nvPr>
            <p:ph type="title"/>
          </p:nvPr>
        </p:nvSpPr>
        <p:spPr>
          <a:xfrm>
            <a:off x="2592925" y="624110"/>
            <a:ext cx="8911800" cy="1281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Three types of Audience Analysis</a:t>
            </a:r>
            <a:endParaRPr/>
          </a:p>
        </p:txBody>
      </p:sp>
      <p:sp>
        <p:nvSpPr>
          <p:cNvPr id="183" name="Google Shape;183;g12c36b2a416_0_10"/>
          <p:cNvSpPr txBox="1"/>
          <p:nvPr>
            <p:ph idx="1" type="body"/>
          </p:nvPr>
        </p:nvSpPr>
        <p:spPr>
          <a:xfrm>
            <a:off x="2589212" y="2133600"/>
            <a:ext cx="8915400" cy="3777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4" name="Google Shape;184;g12c36b2a416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89200" y="2060250"/>
            <a:ext cx="8591550" cy="392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2c36b2a416_0_15"/>
          <p:cNvSpPr txBox="1"/>
          <p:nvPr>
            <p:ph type="title"/>
          </p:nvPr>
        </p:nvSpPr>
        <p:spPr>
          <a:xfrm>
            <a:off x="2592925" y="624110"/>
            <a:ext cx="8911800" cy="1281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Conducting Audience Analysis</a:t>
            </a:r>
            <a:endParaRPr/>
          </a:p>
        </p:txBody>
      </p:sp>
      <p:sp>
        <p:nvSpPr>
          <p:cNvPr id="190" name="Google Shape;190;g12c36b2a416_0_15"/>
          <p:cNvSpPr txBox="1"/>
          <p:nvPr>
            <p:ph idx="1" type="body"/>
          </p:nvPr>
        </p:nvSpPr>
        <p:spPr>
          <a:xfrm>
            <a:off x="2589212" y="2133600"/>
            <a:ext cx="8915400" cy="3777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Direct observation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Interviews and surveys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-US" sz="1800"/>
              <a:t>Form questions that are directly related to your speech topic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-US" sz="1800"/>
              <a:t>create and use a standard set of questions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-US" sz="1800"/>
              <a:t>keep interviews and surveys short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-US" sz="1800"/>
              <a:t>Don’t rely on just a few respondents.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Focus groups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Existing data about your audience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2c36b2a416_0_20"/>
          <p:cNvSpPr txBox="1"/>
          <p:nvPr>
            <p:ph type="title"/>
          </p:nvPr>
        </p:nvSpPr>
        <p:spPr>
          <a:xfrm>
            <a:off x="2592925" y="624110"/>
            <a:ext cx="8911800" cy="1281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Using Your Audience Analysis</a:t>
            </a:r>
            <a:endParaRPr/>
          </a:p>
        </p:txBody>
      </p:sp>
      <p:sp>
        <p:nvSpPr>
          <p:cNvPr id="196" name="Google Shape;196;g12c36b2a416_0_20"/>
          <p:cNvSpPr txBox="1"/>
          <p:nvPr>
            <p:ph idx="1" type="body"/>
          </p:nvPr>
        </p:nvSpPr>
        <p:spPr>
          <a:xfrm>
            <a:off x="2589212" y="2133600"/>
            <a:ext cx="8915400" cy="3777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b="1" lang="en-US"/>
              <a:t>Before speech</a:t>
            </a:r>
            <a:endParaRPr b="1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-US" sz="1800"/>
              <a:t>Prepare content with your audience in mind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-US" sz="1800"/>
              <a:t>be clear with your message</a:t>
            </a:r>
            <a:endParaRPr sz="1800"/>
          </a:p>
          <a:p>
            <a:pPr indent="0" lvl="0" marL="9144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b="1" lang="en-US"/>
              <a:t>During speech</a:t>
            </a:r>
            <a:endParaRPr b="1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-US"/>
              <a:t>make adjustments during the actual speech: use humor, raise your voice, pose questions, etc.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Wisp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2022-02-06T19:26:48Z</dcterms:created>
  <dc:creator>vicki moultry</dc:creator>
</cp:coreProperties>
</file>