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6858000" cx="12192000"/>
  <p:notesSz cx="6858000" cy="9144000"/>
  <p:embeddedFontLst>
    <p:embeddedFont>
      <p:font typeface="Century Gothic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2" roundtripDataSignature="AMtx7mhjAWZO/33Q2ayIsIYlMETRnUiR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CenturyGothic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CenturyGothic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CenturyGothic-boldItalic.fntdata"/><Relationship Id="rId30" Type="http://schemas.openxmlformats.org/officeDocument/2006/relationships/font" Target="fonts/CenturyGothic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 txBox="1"/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5"/>
          <p:cNvSpPr txBox="1"/>
          <p:nvPr>
            <p:ph idx="1" type="subTitle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2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5"/>
          <p:cNvSpPr/>
          <p:nvPr/>
        </p:nvSpPr>
        <p:spPr>
          <a:xfrm>
            <a:off x="0" y="4323810"/>
            <a:ext cx="1744652" cy="778589"/>
          </a:xfrm>
          <a:custGeom>
            <a:rect b="b" l="l" r="r" t="t"/>
            <a:pathLst>
              <a:path extrusionOk="0" h="166" w="372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25"/>
          <p:cNvSpPr txBox="1"/>
          <p:nvPr>
            <p:ph idx="12" type="sldNum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4"/>
          <p:cNvSpPr txBox="1"/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4"/>
          <p:cNvSpPr txBox="1"/>
          <p:nvPr>
            <p:ph idx="1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7" name="Google Shape;107;p3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4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4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5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5"/>
          <p:cNvSpPr txBox="1"/>
          <p:nvPr>
            <p:ph idx="1" type="body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14" name="Google Shape;114;p35"/>
          <p:cNvSpPr txBox="1"/>
          <p:nvPr>
            <p:ph idx="2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3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5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5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35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0" name="Google Shape;120;p35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6"/>
          <p:cNvSpPr txBox="1"/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6"/>
          <p:cNvSpPr txBox="1"/>
          <p:nvPr>
            <p:ph idx="1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24" name="Google Shape;124;p3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6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36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7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7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1" name="Google Shape;131;p37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2" name="Google Shape;132;p3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7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37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37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37" name="Google Shape;137;p3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8"/>
          <p:cNvSpPr txBox="1"/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8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1" name="Google Shape;141;p38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2" name="Google Shape;142;p38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8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8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38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9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9"/>
          <p:cNvSpPr txBox="1"/>
          <p:nvPr>
            <p:ph idx="1" type="body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9" name="Google Shape;149;p39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9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9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39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0"/>
          <p:cNvSpPr txBox="1"/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40"/>
          <p:cNvSpPr txBox="1"/>
          <p:nvPr>
            <p:ph idx="1" type="body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56" name="Google Shape;156;p40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40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40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40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6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48" name="Google Shape;48;p2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6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26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7"/>
          <p:cNvSpPr txBox="1"/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7"/>
          <p:cNvSpPr txBox="1"/>
          <p:nvPr>
            <p:ph idx="1" type="body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5" name="Google Shape;55;p2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7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27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8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8"/>
          <p:cNvSpPr txBox="1"/>
          <p:nvPr>
            <p:ph idx="1" type="body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62" name="Google Shape;62;p28"/>
          <p:cNvSpPr txBox="1"/>
          <p:nvPr>
            <p:ph idx="2" type="body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63" name="Google Shape;63;p28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8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8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28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9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9"/>
          <p:cNvSpPr txBox="1"/>
          <p:nvPr>
            <p:ph idx="1" type="body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0" name="Google Shape;70;p29"/>
          <p:cNvSpPr txBox="1"/>
          <p:nvPr>
            <p:ph idx="2" type="body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3" type="body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2" name="Google Shape;72;p29"/>
          <p:cNvSpPr txBox="1"/>
          <p:nvPr>
            <p:ph idx="4" type="body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3" name="Google Shape;73;p29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9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29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0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0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0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0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30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1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31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2"/>
          <p:cNvSpPr txBox="1"/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b="0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2"/>
          <p:cNvSpPr txBox="1"/>
          <p:nvPr>
            <p:ph idx="1" type="body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91" name="Google Shape;91;p32"/>
          <p:cNvSpPr txBox="1"/>
          <p:nvPr>
            <p:ph idx="2" type="body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2" name="Google Shape;92;p3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2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2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3"/>
          <p:cNvSpPr txBox="1"/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3"/>
          <p:cNvSpPr/>
          <p:nvPr>
            <p:ph idx="2" type="pic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33"/>
          <p:cNvSpPr txBox="1"/>
          <p:nvPr>
            <p:ph idx="1" type="body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0" name="Google Shape;100;p3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3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3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4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7" name="Google Shape;7;p24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24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24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24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24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4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4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4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4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4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4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4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" name="Google Shape;19;p24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20" name="Google Shape;20;p24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4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4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4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4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4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4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4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4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4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4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4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" name="Google Shape;32;p24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24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" name="Google Shape;34;p24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5" name="Google Shape;35;p2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6" name="Google Shape;36;p2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7" name="Google Shape;37;p24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hyperlink" Target="http://canadians.org/blog/council-canadians-endorses-protest-against-tpp-nyc" TargetMode="External"/><Relationship Id="rId5" Type="http://schemas.openxmlformats.org/officeDocument/2006/relationships/hyperlink" Target="https://creativecommons.org/licenses/by-nc-sa/3.0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Relationship Id="rId4" Type="http://schemas.openxmlformats.org/officeDocument/2006/relationships/hyperlink" Target="http://geripal.org/2013/05/leadership-is-geriatrics-competency.html" TargetMode="External"/><Relationship Id="rId5" Type="http://schemas.openxmlformats.org/officeDocument/2006/relationships/hyperlink" Target="https://creativecommons.org/licenses/by-sa/3.0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jpg"/><Relationship Id="rId4" Type="http://schemas.openxmlformats.org/officeDocument/2006/relationships/hyperlink" Target="http://www.duperrin.com/english/2015/03/17/quote-markets-conversations/" TargetMode="External"/><Relationship Id="rId5" Type="http://schemas.openxmlformats.org/officeDocument/2006/relationships/hyperlink" Target="https://creativecommons.org/licenses/by-nc-sa/3.0/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hyperlink" Target="https://toughcookiemommy.com/2013/03/are-we-addicted-to-social-media.html" TargetMode="External"/><Relationship Id="rId5" Type="http://schemas.openxmlformats.org/officeDocument/2006/relationships/hyperlink" Target="https://creativecommons.org/licenses/by-nc-nd/3.0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hyperlink" Target="https://courses.lumenlearning.com/wm-publicspeaking/chapter/objectives-of-an-informative-speech/" TargetMode="External"/><Relationship Id="rId5" Type="http://schemas.openxmlformats.org/officeDocument/2006/relationships/hyperlink" Target="https://creativecommons.org/licenses/by/3.0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hyperlink" Target="https://open.lib.umn.edu/communication/chapter/11-1-informative-speeches/" TargetMode="External"/><Relationship Id="rId5" Type="http://schemas.openxmlformats.org/officeDocument/2006/relationships/hyperlink" Target="https://creativecommons.org/licenses/by-nc-sa/3.0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/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</a:pPr>
            <a:r>
              <a:rPr lang="en-US"/>
              <a:t>Chapter 1</a:t>
            </a:r>
            <a:endParaRPr/>
          </a:p>
        </p:txBody>
      </p:sp>
      <p:sp>
        <p:nvSpPr>
          <p:cNvPr id="165" name="Google Shape;165;p1"/>
          <p:cNvSpPr txBox="1"/>
          <p:nvPr>
            <p:ph idx="1" type="subTitle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Why Public Speaking Matters Today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Fine Tuning Verbal and Nonverbal Skills</a:t>
            </a:r>
            <a:endParaRPr/>
          </a:p>
        </p:txBody>
      </p:sp>
      <p:sp>
        <p:nvSpPr>
          <p:cNvPr id="226" name="Google Shape;226;p10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Actively practice verbal skills and receive feedback 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Feedback on nonverbal actions that may distract from the speaker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A built in speech coach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Overcoming the Fear of Public Speaking</a:t>
            </a:r>
            <a:endParaRPr/>
          </a:p>
        </p:txBody>
      </p:sp>
      <p:sp>
        <p:nvSpPr>
          <p:cNvPr id="232" name="Google Shape;232;p11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Fear of public speaking can be overcome by practicing and engaging in public speaking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Learn specific strategies for overcoming the challenges of speech anxiety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Professional Benefits of Public Speaking</a:t>
            </a:r>
            <a:endParaRPr/>
          </a:p>
        </p:txBody>
      </p:sp>
      <p:sp>
        <p:nvSpPr>
          <p:cNvPr id="238" name="Google Shape;238;p12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Influencing the world around you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Developing leadership skills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Becoming a thought leader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Influencing the World Around You</a:t>
            </a:r>
            <a:endParaRPr/>
          </a:p>
        </p:txBody>
      </p:sp>
      <p:sp>
        <p:nvSpPr>
          <p:cNvPr id="244" name="Google Shape;244;p13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Exercising our First Amendment rights to speak out 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A fundamental right in our democracy and the ability to influence the world</a:t>
            </a:r>
            <a:endParaRPr/>
          </a:p>
        </p:txBody>
      </p:sp>
      <p:pic>
        <p:nvPicPr>
          <p:cNvPr id="245" name="Google Shape;24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1054" y="4460730"/>
            <a:ext cx="2903468" cy="1679092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3"/>
          <p:cNvSpPr txBox="1"/>
          <p:nvPr/>
        </p:nvSpPr>
        <p:spPr>
          <a:xfrm>
            <a:off x="8151054" y="6139822"/>
            <a:ext cx="29034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Photo</a:t>
            </a:r>
            <a:r>
              <a:rPr lang="en-US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by Unknown Author is licensed under </a:t>
            </a:r>
            <a:r>
              <a:rPr lang="en-US" sz="9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BY-SA-NC</a:t>
            </a:r>
            <a:endParaRPr sz="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4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Developing Leadership Skills</a:t>
            </a:r>
            <a:endParaRPr/>
          </a:p>
        </p:txBody>
      </p:sp>
      <p:sp>
        <p:nvSpPr>
          <p:cNvPr id="252" name="Google Shape;252;p14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If you want people to follow you, you have to communicate effectively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Communication skills can inspire change around you</a:t>
            </a:r>
            <a:endParaRPr/>
          </a:p>
        </p:txBody>
      </p:sp>
      <p:pic>
        <p:nvPicPr>
          <p:cNvPr id="253" name="Google Shape;25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5670" y="4585252"/>
            <a:ext cx="6033315" cy="1822174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4"/>
          <p:cNvSpPr txBox="1"/>
          <p:nvPr/>
        </p:nvSpPr>
        <p:spPr>
          <a:xfrm>
            <a:off x="5605670" y="6407426"/>
            <a:ext cx="603331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Photo</a:t>
            </a:r>
            <a:r>
              <a:rPr lang="en-US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by Unknown Author is licensed under </a:t>
            </a:r>
            <a:r>
              <a:rPr lang="en-US" sz="9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</a:t>
            </a:r>
            <a:endParaRPr sz="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5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Becoming a Thought Leader</a:t>
            </a:r>
            <a:endParaRPr/>
          </a:p>
        </p:txBody>
      </p:sp>
      <p:sp>
        <p:nvSpPr>
          <p:cNvPr id="260" name="Google Shape;260;p15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Individuals who contribute new ideas to the world of business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A thought leader is an influencer who offers guidance and inspires innovation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6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The Process of Communication</a:t>
            </a:r>
            <a:endParaRPr/>
          </a:p>
        </p:txBody>
      </p:sp>
      <p:sp>
        <p:nvSpPr>
          <p:cNvPr id="266" name="Google Shape;266;p16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To get your message to be hears, depends on: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The message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The skills of the speaker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The passion of the speaker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The models of communication will help explain the communication process and some challenges faced by speakers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Linear Model of Communication</a:t>
            </a:r>
            <a:endParaRPr/>
          </a:p>
        </p:txBody>
      </p:sp>
      <p:pic>
        <p:nvPicPr>
          <p:cNvPr descr="Source receiver model, 4 boxes in sequential order&#10;source then an arrow pointing at the box called receiver then an arrow pointing at a box called source then an arrow pointed at a box called receiver" id="272" name="Google Shape;272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2504" y="1856579"/>
            <a:ext cx="5022122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7"/>
          <p:cNvSpPr txBox="1"/>
          <p:nvPr/>
        </p:nvSpPr>
        <p:spPr>
          <a:xfrm>
            <a:off x="1842504" y="3922643"/>
            <a:ext cx="5552209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original model of communication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source is the sender of the message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receiver is the person the message is sent too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Much like in a speech where the source is the speaker, the receiver is the audience and the message is the content of the speech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8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Interactional Model of Communication</a:t>
            </a:r>
            <a:endParaRPr/>
          </a:p>
        </p:txBody>
      </p:sp>
      <p:sp>
        <p:nvSpPr>
          <p:cNvPr id="279" name="Google Shape;279;p18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Building on the linear model but including the process of encoding and decoding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Encoding is the process of creating a message and adapting it to the receiver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Decoding is the process of interpreting the message and responding to the message</a:t>
            </a:r>
            <a:endParaRPr/>
          </a:p>
          <a:p>
            <a:pPr indent="-184150" lvl="1" marL="74295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184150" lvl="1" marL="74295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pic>
        <p:nvPicPr>
          <p:cNvPr descr="Interactional model of communication&#10;top row shows a box called source pointed at the box called receiver the second row shows a box called receiver pointed at a box called source" id="280" name="Google Shape;28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6861" y="4310063"/>
            <a:ext cx="5573781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9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Transactional Model of Communication</a:t>
            </a:r>
            <a:endParaRPr/>
          </a:p>
        </p:txBody>
      </p:sp>
      <p:sp>
        <p:nvSpPr>
          <p:cNvPr id="286" name="Google Shape;286;p19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Individuals are sending and receiving messages at the same time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Meaning is created by both people interacting together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For meaning to occur we must have shared experiences 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Transactional model of communication showing a drawing of a person standing at a podium with an arrow pointed at 2 people in the audience called receivers with an arrow pointed back at the speaker or source called feedback" id="287" name="Google Shape;28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8519" y="3357563"/>
            <a:ext cx="3038475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Public Speaking in the 21</a:t>
            </a:r>
            <a:r>
              <a:rPr baseline="30000" lang="en-US"/>
              <a:t>st</a:t>
            </a:r>
            <a:r>
              <a:rPr lang="en-US"/>
              <a:t> Century</a:t>
            </a:r>
            <a:endParaRPr/>
          </a:p>
        </p:txBody>
      </p:sp>
      <p:sp>
        <p:nvSpPr>
          <p:cNvPr id="171" name="Google Shape;171;p2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Public speaking is the process of designing and delivering a message to an audience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Important to understand your audience and the speaking goals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0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Dialogical Theory of Public Speaking</a:t>
            </a:r>
            <a:endParaRPr/>
          </a:p>
        </p:txBody>
      </p:sp>
      <p:sp>
        <p:nvSpPr>
          <p:cNvPr id="293" name="Google Shape;293;p20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Dialogue is more natural than monologue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Meanings are in people not the words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Context and Social situations impact perceived meaning</a:t>
            </a:r>
            <a:endParaRPr/>
          </a:p>
        </p:txBody>
      </p:sp>
      <p:pic>
        <p:nvPicPr>
          <p:cNvPr id="294" name="Google Shape;29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8069" y="4040655"/>
            <a:ext cx="3429000" cy="219323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0"/>
          <p:cNvSpPr txBox="1"/>
          <p:nvPr/>
        </p:nvSpPr>
        <p:spPr>
          <a:xfrm>
            <a:off x="1948069" y="6233891"/>
            <a:ext cx="3429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Photo</a:t>
            </a:r>
            <a:r>
              <a:rPr lang="en-US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by Unknown Author is licensed under </a:t>
            </a:r>
            <a:r>
              <a:rPr lang="en-US" sz="9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BY-SA-NC</a:t>
            </a:r>
            <a:endParaRPr sz="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1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Dialogue vs Monologue</a:t>
            </a:r>
            <a:endParaRPr/>
          </a:p>
        </p:txBody>
      </p:sp>
      <p:sp>
        <p:nvSpPr>
          <p:cNvPr id="301" name="Google Shape;301;p21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Communication should be a dialogue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Dialogue is a conversation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Monologue is one person speaking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When we engage in public speaking we are creating a dialogue with our audience who interact nonverbally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2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Meanings Are In People, Not Words</a:t>
            </a:r>
            <a:endParaRPr/>
          </a:p>
        </p:txBody>
      </p:sp>
      <p:sp>
        <p:nvSpPr>
          <p:cNvPr id="307" name="Google Shape;307;p22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The meaning of words must be mutually agreed upon by people interacting with each other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To be successful in conveying our desired meaning, we must know our audience and make language choices that will convey the most appropriate meaning in that context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3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Contexts and Social Situations</a:t>
            </a:r>
            <a:endParaRPr/>
          </a:p>
        </p:txBody>
      </p:sp>
      <p:sp>
        <p:nvSpPr>
          <p:cNvPr id="313" name="Google Shape;313;p23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Physical Dimensions – the environment that the speech is occurring in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Temporal Dimensions – the time of day and moment in time that the speech occurs in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Social-Psychological Dimensions – the relationship between the speaker and the audience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Cultural Dimensions – The cultural beliefs and norms of the speaker and audience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Public Speaking in the 21</a:t>
            </a:r>
            <a:r>
              <a:rPr baseline="30000" lang="en-US"/>
              <a:t>st</a:t>
            </a:r>
            <a:r>
              <a:rPr lang="en-US"/>
              <a:t> Century</a:t>
            </a:r>
            <a:endParaRPr/>
          </a:p>
        </p:txBody>
      </p:sp>
      <p:sp>
        <p:nvSpPr>
          <p:cNvPr id="177" name="Google Shape;177;p3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Public speaking continues to be relevant even with the growth of more technology to communicate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Many of us communicate to the public through social media</a:t>
            </a:r>
            <a:endParaRPr/>
          </a:p>
        </p:txBody>
      </p:sp>
      <p:pic>
        <p:nvPicPr>
          <p:cNvPr id="178" name="Google Shape;17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0088" y="3670853"/>
            <a:ext cx="3662715" cy="25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"/>
          <p:cNvSpPr txBox="1"/>
          <p:nvPr/>
        </p:nvSpPr>
        <p:spPr>
          <a:xfrm>
            <a:off x="8150088" y="6235149"/>
            <a:ext cx="366271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sng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Photo</a:t>
            </a:r>
            <a:r>
              <a:rPr b="0" i="0" lang="en-US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by Unknown Author is licensed under </a:t>
            </a:r>
            <a:r>
              <a:rPr b="0" i="0" lang="en-US" sz="900" u="sng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BY-NC-ND</a:t>
            </a:r>
            <a:endParaRPr sz="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Why is Public Speaking Important?</a:t>
            </a:r>
            <a:endParaRPr/>
          </a:p>
        </p:txBody>
      </p:sp>
      <p:sp>
        <p:nvSpPr>
          <p:cNvPr id="185" name="Google Shape;185;p4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We are exposed to hundreds even thousands of messages every day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The amount of knowledge in the world doubles every 12 hours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Because we have access to so much information, being able to communicate information in a way that is accessible to everyone is a critical skill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Informative Speaking</a:t>
            </a:r>
            <a:endParaRPr/>
          </a:p>
        </p:txBody>
      </p:sp>
      <p:sp>
        <p:nvSpPr>
          <p:cNvPr id="191" name="Google Shape;191;p5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The most common form of public speaking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Primary purpose is to share knowledge of a subject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To teach the audience for the purpose of expanding their knowledge</a:t>
            </a:r>
            <a:endParaRPr/>
          </a:p>
          <a:p>
            <a:pPr indent="-184150" lvl="1" marL="74295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Used often professionally often </a:t>
            </a:r>
            <a:endParaRPr/>
          </a:p>
        </p:txBody>
      </p:sp>
      <p:pic>
        <p:nvPicPr>
          <p:cNvPr id="192" name="Google Shape;19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1755" y="3947890"/>
            <a:ext cx="28575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5"/>
          <p:cNvSpPr txBox="1"/>
          <p:nvPr/>
        </p:nvSpPr>
        <p:spPr>
          <a:xfrm>
            <a:off x="7741755" y="6233890"/>
            <a:ext cx="28575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Photo</a:t>
            </a:r>
            <a:r>
              <a:rPr lang="en-US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by Unknown Author is licensed under </a:t>
            </a:r>
            <a:r>
              <a:rPr lang="en-US" sz="9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</a:t>
            </a:r>
            <a:endParaRPr sz="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Persuasive Speaking</a:t>
            </a:r>
            <a:endParaRPr/>
          </a:p>
        </p:txBody>
      </p:sp>
      <p:sp>
        <p:nvSpPr>
          <p:cNvPr id="199" name="Google Shape;199;p6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The second common form of speaking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Used to convince, motivate or call to action the audience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Supporting a side of an argument and advocating for that side</a:t>
            </a:r>
            <a:endParaRPr/>
          </a:p>
        </p:txBody>
      </p:sp>
      <p:pic>
        <p:nvPicPr>
          <p:cNvPr id="200" name="Google Shape;20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9705" y="4613590"/>
            <a:ext cx="6389411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6"/>
          <p:cNvSpPr txBox="1"/>
          <p:nvPr/>
        </p:nvSpPr>
        <p:spPr>
          <a:xfrm>
            <a:off x="2769705" y="5680390"/>
            <a:ext cx="6389411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Photo</a:t>
            </a:r>
            <a:r>
              <a:rPr lang="en-US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by Unknown Author is licensed under </a:t>
            </a:r>
            <a:r>
              <a:rPr lang="en-US" sz="9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BY-SA-NC</a:t>
            </a:r>
            <a:endParaRPr sz="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Entertaining Speaking</a:t>
            </a:r>
            <a:endParaRPr/>
          </a:p>
        </p:txBody>
      </p:sp>
      <p:sp>
        <p:nvSpPr>
          <p:cNvPr id="207" name="Google Shape;207;p7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Used in ceremonies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A wide array of speeches from toasts to award presentations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Requires as much practice as Informing and Persuading</a:t>
            </a:r>
            <a:endParaRPr/>
          </a:p>
        </p:txBody>
      </p:sp>
      <p:pic>
        <p:nvPicPr>
          <p:cNvPr id="208" name="Google Shape;20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2609" y="4953000"/>
            <a:ext cx="2122082" cy="190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Personal Benefits of Public Speaking</a:t>
            </a:r>
            <a:endParaRPr/>
          </a:p>
        </p:txBody>
      </p:sp>
      <p:sp>
        <p:nvSpPr>
          <p:cNvPr id="214" name="Google Shape;214;p8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Developing critical thinking skills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Fine tuning verbal and nonverbal skills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Overcoming fear of public speaking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Developing Critical Thinking Skills</a:t>
            </a:r>
            <a:endParaRPr/>
          </a:p>
        </p:txBody>
      </p:sp>
      <p:sp>
        <p:nvSpPr>
          <p:cNvPr id="220" name="Google Shape;220;p9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Problem solving will help in preparing a persuasive speech, when you approach the persuasion by figuring out what the problem is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Enhance ability to conduct and analyze research required to support your ideas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Determining the most important information to share about a topic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isp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2022-02-06T19:26:48Z</dcterms:created>
  <dc:creator>vicki moultry</dc:creator>
</cp:coreProperties>
</file>